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9" r:id="rId2"/>
  </p:sldMasterIdLst>
  <p:notesMasterIdLst>
    <p:notesMasterId r:id="rId32"/>
  </p:notesMasterIdLst>
  <p:sldIdLst>
    <p:sldId id="672" r:id="rId3"/>
    <p:sldId id="696" r:id="rId4"/>
    <p:sldId id="699" r:id="rId5"/>
    <p:sldId id="744" r:id="rId6"/>
    <p:sldId id="745" r:id="rId7"/>
    <p:sldId id="747" r:id="rId8"/>
    <p:sldId id="748" r:id="rId9"/>
    <p:sldId id="711" r:id="rId10"/>
    <p:sldId id="749" r:id="rId11"/>
    <p:sldId id="707" r:id="rId12"/>
    <p:sldId id="709" r:id="rId13"/>
    <p:sldId id="750" r:id="rId14"/>
    <p:sldId id="712" r:id="rId15"/>
    <p:sldId id="676" r:id="rId16"/>
    <p:sldId id="751" r:id="rId17"/>
    <p:sldId id="738" r:id="rId18"/>
    <p:sldId id="752" r:id="rId19"/>
    <p:sldId id="760" r:id="rId20"/>
    <p:sldId id="761" r:id="rId21"/>
    <p:sldId id="753" r:id="rId22"/>
    <p:sldId id="754" r:id="rId23"/>
    <p:sldId id="762" r:id="rId24"/>
    <p:sldId id="763" r:id="rId25"/>
    <p:sldId id="766" r:id="rId26"/>
    <p:sldId id="764" r:id="rId27"/>
    <p:sldId id="755" r:id="rId28"/>
    <p:sldId id="756" r:id="rId29"/>
    <p:sldId id="757" r:id="rId30"/>
    <p:sldId id="698" r:id="rId31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DFCF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17" autoAdjust="0"/>
    <p:restoredTop sz="74392" autoAdjust="0"/>
  </p:normalViewPr>
  <p:slideViewPr>
    <p:cSldViewPr snapToGrid="0">
      <p:cViewPr>
        <p:scale>
          <a:sx n="84" d="100"/>
          <a:sy n="84" d="100"/>
        </p:scale>
        <p:origin x="36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39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51752-2BA6-4267-BD9C-0255A6E7A7A8}" type="datetimeFigureOut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02A4A-2F78-42A2-8BB5-4E355942CA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15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531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先三个都念一遍</a:t>
            </a:r>
            <a:endParaRPr lang="en-US" altLang="zh-CN" dirty="0"/>
          </a:p>
          <a:p>
            <a:r>
              <a:rPr lang="zh-CN" altLang="en-US" dirty="0"/>
              <a:t>然后念</a:t>
            </a:r>
            <a:r>
              <a:rPr lang="en-US" altLang="zh-CN" dirty="0" err="1"/>
              <a:t>mantistable</a:t>
            </a:r>
            <a:r>
              <a:rPr lang="zh-CN" altLang="en-US" dirty="0"/>
              <a:t>、</a:t>
            </a:r>
            <a:r>
              <a:rPr lang="en-US" altLang="zh-CN" dirty="0" err="1"/>
              <a:t>TabEL</a:t>
            </a:r>
            <a:r>
              <a:rPr lang="zh-CN" altLang="en-US" dirty="0"/>
              <a:t>、</a:t>
            </a:r>
            <a:r>
              <a:rPr lang="en-US" altLang="zh-CN" dirty="0"/>
              <a:t>CNN</a:t>
            </a:r>
          </a:p>
          <a:p>
            <a:r>
              <a:rPr lang="zh-CN" altLang="en-US" dirty="0"/>
              <a:t>本体抽取 高士杰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409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局限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性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还有局限性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1132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在说局限性</a:t>
            </a:r>
            <a:r>
              <a:rPr lang="en-US" altLang="zh-CN" dirty="0"/>
              <a:t>2</a:t>
            </a:r>
            <a:r>
              <a:rPr lang="zh-CN" altLang="en-US" dirty="0"/>
              <a:t>之前</a:t>
            </a:r>
            <a:endParaRPr lang="en-US" altLang="zh-CN" dirty="0"/>
          </a:p>
          <a:p>
            <a:r>
              <a:rPr lang="zh-CN" altLang="en-US" dirty="0"/>
              <a:t>我们先定义一下 这个表格的组成部分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。</a:t>
            </a:r>
            <a:r>
              <a:rPr lang="en-US" altLang="zh-CN" dirty="0" err="1"/>
              <a:t>Subje</a:t>
            </a:r>
            <a:r>
              <a:rPr lang="zh-CN" altLang="en-US" dirty="0"/>
              <a:t> </a:t>
            </a:r>
            <a:r>
              <a:rPr lang="en-US" altLang="zh-CN" dirty="0"/>
              <a:t>column</a:t>
            </a:r>
            <a:r>
              <a:rPr lang="zh-CN" altLang="en-US" dirty="0"/>
              <a:t> 和先前论文都一样</a:t>
            </a:r>
            <a:endParaRPr lang="en-US" altLang="zh-CN" dirty="0"/>
          </a:p>
          <a:p>
            <a:r>
              <a:rPr lang="en-US" altLang="zh-CN" dirty="0"/>
              <a:t>2.Link</a:t>
            </a:r>
            <a:r>
              <a:rPr lang="zh-CN" altLang="en-US" dirty="0"/>
              <a:t> </a:t>
            </a:r>
            <a:r>
              <a:rPr lang="en-US" altLang="zh-CN" dirty="0"/>
              <a:t>Unlinked</a:t>
            </a:r>
            <a:r>
              <a:rPr lang="zh-CN" altLang="en-US" dirty="0"/>
              <a:t> </a:t>
            </a:r>
            <a:r>
              <a:rPr lang="en-US" altLang="zh-CN" dirty="0"/>
              <a:t>Out-of-kb</a:t>
            </a:r>
            <a:r>
              <a:rPr lang="zh-CN" altLang="en-US" dirty="0"/>
              <a:t>  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entities</a:t>
            </a:r>
            <a:r>
              <a:rPr lang="zh-CN" altLang="en-US" dirty="0"/>
              <a:t> </a:t>
            </a:r>
            <a:r>
              <a:rPr lang="en-US" altLang="zh-CN" dirty="0"/>
              <a:t>……</a:t>
            </a:r>
            <a:r>
              <a:rPr lang="zh-CN" altLang="en-US" dirty="0"/>
              <a:t> 其实很巧妙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entities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局限性</a:t>
            </a:r>
            <a:r>
              <a:rPr lang="en-US" altLang="zh-CN" dirty="0"/>
              <a:t>2:to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knowledge</a:t>
            </a:r>
            <a:r>
              <a:rPr lang="zh-CN" altLang="en-US" dirty="0"/>
              <a:t> 还没有从表中发现新实体的工作  之前是补全 （属性） 现在是发现新实体，</a:t>
            </a:r>
            <a:r>
              <a:rPr lang="en-US" altLang="zh-CN" b="1" dirty="0"/>
              <a:t>﻿Novel</a:t>
            </a:r>
            <a:r>
              <a:rPr lang="zh-CN" altLang="en-US" b="1" dirty="0"/>
              <a:t> </a:t>
            </a:r>
            <a:r>
              <a:rPr lang="en-US" altLang="zh-CN" b="1" dirty="0"/>
              <a:t>Entity</a:t>
            </a:r>
            <a:r>
              <a:rPr lang="zh-CN" altLang="en-US" b="1" dirty="0"/>
              <a:t> </a:t>
            </a:r>
            <a:r>
              <a:rPr lang="en-US" altLang="zh-CN" b="1" dirty="0"/>
              <a:t>Discovery</a:t>
            </a:r>
            <a:r>
              <a:rPr lang="zh-CN" altLang="en-US" b="1" dirty="0"/>
              <a:t> 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66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973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顺序左上到右下</a:t>
            </a:r>
          </a:p>
        </p:txBody>
      </p:sp>
    </p:spTree>
    <p:extLst>
      <p:ext uri="{BB962C8B-B14F-4D97-AF65-F5344CB8AC3E}">
        <p14:creationId xmlns:p14="http://schemas.microsoft.com/office/powerpoint/2010/main" val="5469439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实体链接任务 介绍一下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87928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实体链接任务 介绍一下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5436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实体链接任务 介绍一下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1570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73554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表格图解释。</a:t>
            </a:r>
            <a:r>
              <a:rPr lang="en-US" altLang="zh-CN" sz="1200" dirty="0"/>
              <a:t>Classification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先验</a:t>
            </a:r>
            <a:endParaRPr kumimoji="1"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1"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r>
              <a: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</a:t>
            </a:r>
          </a:p>
          <a:p>
            <a:r>
              <a:rPr kumimoji="1" lang="zh-CN" altLang="en-US" dirty="0"/>
              <a:t>基于一个假设 一个</a:t>
            </a:r>
            <a:r>
              <a:rPr kumimoji="1" lang="en-US" altLang="zh-CN" dirty="0"/>
              <a:t>mention</a:t>
            </a:r>
            <a:r>
              <a:rPr kumimoji="1" lang="zh-CN" altLang="en-US" dirty="0"/>
              <a:t>出现在大多数</a:t>
            </a:r>
          </a:p>
        </p:txBody>
      </p:sp>
    </p:spTree>
    <p:extLst>
      <p:ext uri="{BB962C8B-B14F-4D97-AF65-F5344CB8AC3E}">
        <p14:creationId xmlns:p14="http://schemas.microsoft.com/office/powerpoint/2010/main" val="1276698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511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713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611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483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48901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8820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2636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97A9B64-A3A9-814A-88CA-B4F5AD77A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24249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284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326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通过图来表现知识的方式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4D4D4D"/>
                </a:solidFill>
                <a:latin typeface="-apple-system"/>
              </a:rPr>
              <a:t>1.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一种由</a:t>
            </a:r>
            <a:r>
              <a:rPr lang="en-US" altLang="zh-CN" dirty="0">
                <a:solidFill>
                  <a:srgbClr val="4D4D4D"/>
                </a:solidFill>
                <a:latin typeface="-apple-system"/>
              </a:rPr>
              <a:t>(</a:t>
            </a:r>
            <a:r>
              <a:rPr lang="en-US" altLang="zh-CN" dirty="0" err="1">
                <a:solidFill>
                  <a:srgbClr val="4D4D4D"/>
                </a:solidFill>
                <a:latin typeface="-apple-system"/>
              </a:rPr>
              <a:t>v,e</a:t>
            </a:r>
            <a:r>
              <a:rPr lang="en-US" altLang="zh-CN" dirty="0">
                <a:solidFill>
                  <a:srgbClr val="4D4D4D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组成的数据结构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4D4D4D"/>
                </a:solidFill>
                <a:latin typeface="-apple-system"/>
              </a:rPr>
              <a:t>2.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通过图来表现知识的方式</a:t>
            </a:r>
            <a:endParaRPr lang="zh-CN" altLang="en-US" dirty="0"/>
          </a:p>
          <a:p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抽象与具体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开心 和 大家笑 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抽象和具体的表现形式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那么</a:t>
            </a:r>
            <a:r>
              <a:rPr lang="en-US" altLang="zh-CN" dirty="0">
                <a:solidFill>
                  <a:srgbClr val="4D4D4D"/>
                </a:solidFill>
                <a:latin typeface="-apple-system"/>
              </a:rPr>
              <a:t>KG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能干什么呢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629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以星际穿越为例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998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32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</a:t>
            </a:r>
            <a:r>
              <a:rPr lang="en-US" altLang="zh-CN" dirty="0"/>
              <a:t>1</a:t>
            </a:r>
            <a:r>
              <a:rPr lang="zh-CN" altLang="en-US" dirty="0"/>
              <a:t>个动画</a:t>
            </a:r>
            <a:r>
              <a:rPr kumimoji="0" lang="zh-CN" altLang="en-US" dirty="0"/>
              <a:t>：</a:t>
            </a:r>
            <a:r>
              <a:rPr kumimoji="1" lang="zh-CN" altLang="en-US" dirty="0"/>
              <a:t>面临知识缺失的问题</a:t>
            </a:r>
          </a:p>
          <a:p>
            <a:endParaRPr lang="en-US" altLang="zh-CN" dirty="0"/>
          </a:p>
          <a:p>
            <a:r>
              <a:rPr lang="zh-CN" altLang="en-US" dirty="0"/>
              <a:t>先提问 理想很美好，实践起来有什么困难？</a:t>
            </a:r>
            <a:endParaRPr lang="en-US" altLang="zh-CN" dirty="0"/>
          </a:p>
          <a:p>
            <a:r>
              <a:rPr lang="zh-CN" altLang="en-US" dirty="0"/>
              <a:t>转回自己画的图谱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997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有一个</a:t>
            </a:r>
            <a:r>
              <a:rPr lang="en-US" altLang="zh-CN" dirty="0"/>
              <a:t>Web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领域，来补充</a:t>
            </a:r>
            <a:r>
              <a:rPr lang="en-US" altLang="zh-CN" dirty="0"/>
              <a:t>KG</a:t>
            </a:r>
            <a:r>
              <a:rPr lang="zh-CN" altLang="en-US" dirty="0"/>
              <a:t>的信息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699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Web table</a:t>
            </a:r>
            <a:r>
              <a:rPr lang="zh-CN" altLang="en-US" dirty="0"/>
              <a:t>用在</a:t>
            </a:r>
            <a:r>
              <a:rPr lang="en-US" altLang="zh-CN" dirty="0"/>
              <a:t>KG</a:t>
            </a:r>
            <a:r>
              <a:rPr lang="zh-CN" altLang="en-US" dirty="0"/>
              <a:t>的用途有很多，一般是实体链接、列关系推断、</a:t>
            </a:r>
            <a:endParaRPr lang="en-US" altLang="zh-CN" sz="12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/>
              <a:t>介绍一下 实体链接是什么、</a:t>
            </a:r>
            <a:r>
              <a:rPr lang="zh-CN" altLang="en-US" dirty="0"/>
              <a:t>列关系推断是什么、补全知识库是什么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r>
              <a:rPr lang="zh-CN" altLang="en-US" dirty="0"/>
              <a:t>本文目标在这两个任务的基础上，还加了一个挖掘</a:t>
            </a:r>
            <a:r>
              <a:rPr lang="en-US" altLang="zh-CN" dirty="0"/>
              <a:t>Web</a:t>
            </a:r>
            <a:r>
              <a:rPr lang="zh-CN" altLang="en-US" dirty="0"/>
              <a:t>表格中 </a:t>
            </a:r>
            <a:r>
              <a:rPr lang="en-US" altLang="zh-CN" dirty="0"/>
              <a:t>kg</a:t>
            </a:r>
            <a:r>
              <a:rPr lang="zh-CN" altLang="en-US" dirty="0"/>
              <a:t>不存在的新实体 去补全知识库</a:t>
            </a:r>
            <a:endParaRPr lang="en-US" altLang="zh-CN" dirty="0"/>
          </a:p>
          <a:p>
            <a:r>
              <a:rPr lang="zh-CN" altLang="en-US" dirty="0"/>
              <a:t>这也是这个文章的表题</a:t>
            </a:r>
            <a:r>
              <a:rPr lang="en-US" altLang="zh-CN" sz="1200" b="1" dirty="0"/>
              <a:t>Novel</a:t>
            </a:r>
            <a:r>
              <a:rPr lang="zh-CN" altLang="en-US" sz="1200" b="1" dirty="0"/>
              <a:t> </a:t>
            </a:r>
            <a:r>
              <a:rPr lang="en-US" altLang="zh-CN" sz="1200" b="1" dirty="0"/>
              <a:t>Entity</a:t>
            </a:r>
            <a:r>
              <a:rPr lang="zh-CN" altLang="en-US" sz="1200" b="1" dirty="0"/>
              <a:t> </a:t>
            </a:r>
            <a:r>
              <a:rPr lang="en-US" altLang="zh-CN" sz="1200" b="1" dirty="0"/>
              <a:t>Discovery</a:t>
            </a:r>
            <a:r>
              <a:rPr lang="zh-CN" altLang="en-US" sz="1200" b="1" dirty="0"/>
              <a:t> </a:t>
            </a:r>
            <a:endParaRPr lang="en-US" altLang="zh-CN" sz="12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957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树, 户外, 建筑物, 道路&#10;&#10;自动生成的说明">
            <a:extLst>
              <a:ext uri="{FF2B5EF4-FFF2-40B4-BE49-F238E27FC236}">
                <a16:creationId xmlns:a16="http://schemas.microsoft.com/office/drawing/2014/main" id="{D5F2FF8C-FBEA-41BC-ADC8-FDE3EE4E02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CCD45BE-7C88-44E2-9130-06D78B8EC1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1D05365-1BF4-4713-A76C-4EC23572C3D6}"/>
              </a:ext>
            </a:extLst>
          </p:cNvPr>
          <p:cNvGrpSpPr/>
          <p:nvPr userDrawn="1"/>
        </p:nvGrpSpPr>
        <p:grpSpPr>
          <a:xfrm>
            <a:off x="10402823" y="853956"/>
            <a:ext cx="1875342" cy="6834393"/>
            <a:chOff x="10402823" y="853956"/>
            <a:chExt cx="1875342" cy="6834393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842D6C9-68A1-442A-A76A-99D0802FFA31}"/>
                </a:ext>
              </a:extLst>
            </p:cNvPr>
            <p:cNvSpPr/>
            <p:nvPr userDrawn="1"/>
          </p:nvSpPr>
          <p:spPr>
            <a:xfrm rot="17975649">
              <a:off x="7764318" y="3492461"/>
              <a:ext cx="6834393" cy="1557383"/>
            </a:xfrm>
            <a:custGeom>
              <a:avLst/>
              <a:gdLst>
                <a:gd name="connsiteX0" fmla="*/ 4887162 w 6834393"/>
                <a:gd name="connsiteY0" fmla="*/ 1105918 h 1557383"/>
                <a:gd name="connsiteX1" fmla="*/ 4092251 w 6834393"/>
                <a:gd name="connsiteY1" fmla="*/ 1557383 h 1557383"/>
                <a:gd name="connsiteX2" fmla="*/ 884506 w 6834393"/>
                <a:gd name="connsiteY2" fmla="*/ 1557383 h 1557383"/>
                <a:gd name="connsiteX3" fmla="*/ 628100 w 6834393"/>
                <a:gd name="connsiteY3" fmla="*/ 1105918 h 1557383"/>
                <a:gd name="connsiteX4" fmla="*/ 6834393 w 6834393"/>
                <a:gd name="connsiteY4" fmla="*/ 0 h 1557383"/>
                <a:gd name="connsiteX5" fmla="*/ 6039483 w 6834393"/>
                <a:gd name="connsiteY5" fmla="*/ 451465 h 1557383"/>
                <a:gd name="connsiteX6" fmla="*/ 256407 w 6834393"/>
                <a:gd name="connsiteY6" fmla="*/ 451465 h 1557383"/>
                <a:gd name="connsiteX7" fmla="*/ 0 w 6834393"/>
                <a:gd name="connsiteY7" fmla="*/ 0 h 155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34393" h="1557383">
                  <a:moveTo>
                    <a:pt x="4887162" y="1105918"/>
                  </a:moveTo>
                  <a:lnTo>
                    <a:pt x="4092251" y="1557383"/>
                  </a:lnTo>
                  <a:lnTo>
                    <a:pt x="884506" y="1557383"/>
                  </a:lnTo>
                  <a:lnTo>
                    <a:pt x="628100" y="1105918"/>
                  </a:lnTo>
                  <a:close/>
                  <a:moveTo>
                    <a:pt x="6834393" y="0"/>
                  </a:moveTo>
                  <a:lnTo>
                    <a:pt x="6039483" y="451465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8EA7B55-B4F3-45CE-9637-C50F15FC2A40}"/>
                </a:ext>
              </a:extLst>
            </p:cNvPr>
            <p:cNvSpPr/>
            <p:nvPr userDrawn="1"/>
          </p:nvSpPr>
          <p:spPr>
            <a:xfrm rot="17975649">
              <a:off x="8726108" y="4052302"/>
              <a:ext cx="5546729" cy="1557384"/>
            </a:xfrm>
            <a:custGeom>
              <a:avLst/>
              <a:gdLst>
                <a:gd name="connsiteX0" fmla="*/ 3599499 w 5546729"/>
                <a:gd name="connsiteY0" fmla="*/ 1105919 h 1557384"/>
                <a:gd name="connsiteX1" fmla="*/ 2804588 w 5546729"/>
                <a:gd name="connsiteY1" fmla="*/ 1557384 h 1557384"/>
                <a:gd name="connsiteX2" fmla="*/ 884507 w 5546729"/>
                <a:gd name="connsiteY2" fmla="*/ 1557383 h 1557384"/>
                <a:gd name="connsiteX3" fmla="*/ 628100 w 5546729"/>
                <a:gd name="connsiteY3" fmla="*/ 1105919 h 1557384"/>
                <a:gd name="connsiteX4" fmla="*/ 5546729 w 5546729"/>
                <a:gd name="connsiteY4" fmla="*/ 1 h 1557384"/>
                <a:gd name="connsiteX5" fmla="*/ 4751818 w 5546729"/>
                <a:gd name="connsiteY5" fmla="*/ 451466 h 1557384"/>
                <a:gd name="connsiteX6" fmla="*/ 256407 w 5546729"/>
                <a:gd name="connsiteY6" fmla="*/ 451465 h 1557384"/>
                <a:gd name="connsiteX7" fmla="*/ 0 w 5546729"/>
                <a:gd name="connsiteY7" fmla="*/ 0 h 15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46729" h="1557384">
                  <a:moveTo>
                    <a:pt x="3599499" y="1105919"/>
                  </a:moveTo>
                  <a:lnTo>
                    <a:pt x="2804588" y="1557384"/>
                  </a:lnTo>
                  <a:lnTo>
                    <a:pt x="884507" y="1557383"/>
                  </a:lnTo>
                  <a:lnTo>
                    <a:pt x="628100" y="1105919"/>
                  </a:lnTo>
                  <a:close/>
                  <a:moveTo>
                    <a:pt x="5546729" y="1"/>
                  </a:moveTo>
                  <a:lnTo>
                    <a:pt x="4751818" y="451466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7" name="图片 16" descr="图片包含 树, 户外, 建筑物, 道路&#10;&#10;自动生成的说明">
            <a:extLst>
              <a:ext uri="{FF2B5EF4-FFF2-40B4-BE49-F238E27FC236}">
                <a16:creationId xmlns:a16="http://schemas.microsoft.com/office/drawing/2014/main" id="{2025EF58-6E70-4740-B931-8916FAB1B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74A19CC-EEC7-4F0B-8C9B-6FF38FE57D83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2A0043C8-5BE9-465F-B287-BE41D765D1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6" name="文本占位符 25">
            <a:extLst>
              <a:ext uri="{FF2B5EF4-FFF2-40B4-BE49-F238E27FC236}">
                <a16:creationId xmlns:a16="http://schemas.microsoft.com/office/drawing/2014/main" id="{A0EE99DC-08FE-44BF-BA3E-74CF605C7A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27" name="文本占位符 25">
            <a:extLst>
              <a:ext uri="{FF2B5EF4-FFF2-40B4-BE49-F238E27FC236}">
                <a16:creationId xmlns:a16="http://schemas.microsoft.com/office/drawing/2014/main" id="{14776B52-187C-4162-B5D7-D69B3A9513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88BA8AD3-B6D3-4025-81B6-B4747DB7E2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C949B4-03CD-4689-B188-A6956850FF4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8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A55CB86B-4389-4EA3-B787-620028D194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" name="椭圆 60">
            <a:extLst>
              <a:ext uri="{FF2B5EF4-FFF2-40B4-BE49-F238E27FC236}">
                <a16:creationId xmlns:a16="http://schemas.microsoft.com/office/drawing/2014/main" id="{25C62E34-3A1B-4A42-8CF3-6BBD2C2045FC}"/>
              </a:ext>
            </a:extLst>
          </p:cNvPr>
          <p:cNvSpPr/>
          <p:nvPr userDrawn="1"/>
        </p:nvSpPr>
        <p:spPr>
          <a:xfrm>
            <a:off x="5194921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A8D0B8E9-3EBD-4A67-9A46-555F6830B594}"/>
              </a:ext>
            </a:extLst>
          </p:cNvPr>
          <p:cNvSpPr/>
          <p:nvPr userDrawn="1"/>
        </p:nvSpPr>
        <p:spPr>
          <a:xfrm>
            <a:off x="8999857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F222E3B1-00CF-42FA-90D3-A42AE019C0C8}"/>
              </a:ext>
            </a:extLst>
          </p:cNvPr>
          <p:cNvSpPr/>
          <p:nvPr userDrawn="1"/>
        </p:nvSpPr>
        <p:spPr>
          <a:xfrm>
            <a:off x="1389985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4" name="图片占位符 53">
            <a:extLst>
              <a:ext uri="{FF2B5EF4-FFF2-40B4-BE49-F238E27FC236}">
                <a16:creationId xmlns:a16="http://schemas.microsoft.com/office/drawing/2014/main" id="{8215E5A8-F3F2-4596-8DE7-EDFFE2A1DE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37869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E869982-9331-4E73-92AD-62394D990346}"/>
              </a:ext>
            </a:extLst>
          </p:cNvPr>
          <p:cNvSpPr/>
          <p:nvPr userDrawn="1"/>
        </p:nvSpPr>
        <p:spPr>
          <a:xfrm>
            <a:off x="660400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B3FBC9F-D68D-474D-992E-8F8A2572AF7E}"/>
              </a:ext>
            </a:extLst>
          </p:cNvPr>
          <p:cNvSpPr/>
          <p:nvPr userDrawn="1"/>
        </p:nvSpPr>
        <p:spPr>
          <a:xfrm>
            <a:off x="8270272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B7CDA3E-5EB9-4B2E-8F86-B240D92D4DF2}"/>
              </a:ext>
            </a:extLst>
          </p:cNvPr>
          <p:cNvSpPr/>
          <p:nvPr userDrawn="1"/>
        </p:nvSpPr>
        <p:spPr>
          <a:xfrm>
            <a:off x="4465336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543B9424-3F3F-4F3C-BD6C-EE54F8A3D9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42805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E0DF09F2-5DFF-434C-B8C8-0F1A77EDB3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7741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/>
          </a:p>
        </p:txBody>
      </p:sp>
      <p:sp>
        <p:nvSpPr>
          <p:cNvPr id="63" name="文本占位符 8">
            <a:extLst>
              <a:ext uri="{FF2B5EF4-FFF2-40B4-BE49-F238E27FC236}">
                <a16:creationId xmlns:a16="http://schemas.microsoft.com/office/drawing/2014/main" id="{CB91E862-60BA-48E9-86F6-CADD9A836D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3753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6" name="文本占位符 11">
            <a:extLst>
              <a:ext uri="{FF2B5EF4-FFF2-40B4-BE49-F238E27FC236}">
                <a16:creationId xmlns:a16="http://schemas.microsoft.com/office/drawing/2014/main" id="{190F41DD-B691-4C9A-B502-2BF56803F1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2334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7" name="文本占位符 8">
            <a:extLst>
              <a:ext uri="{FF2B5EF4-FFF2-40B4-BE49-F238E27FC236}">
                <a16:creationId xmlns:a16="http://schemas.microsoft.com/office/drawing/2014/main" id="{A5722A68-FBFD-402C-9ED5-E5B15A3AC6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8689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8" name="文本占位符 11">
            <a:extLst>
              <a:ext uri="{FF2B5EF4-FFF2-40B4-BE49-F238E27FC236}">
                <a16:creationId xmlns:a16="http://schemas.microsoft.com/office/drawing/2014/main" id="{0114F5DC-E637-4088-9F28-CFD292117E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7270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9" name="文本占位符 8">
            <a:extLst>
              <a:ext uri="{FF2B5EF4-FFF2-40B4-BE49-F238E27FC236}">
                <a16:creationId xmlns:a16="http://schemas.microsoft.com/office/drawing/2014/main" id="{774AF59B-172B-4EDD-A80C-150E4002F4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3625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70" name="文本占位符 11">
            <a:extLst>
              <a:ext uri="{FF2B5EF4-FFF2-40B4-BE49-F238E27FC236}">
                <a16:creationId xmlns:a16="http://schemas.microsoft.com/office/drawing/2014/main" id="{2014F1B5-4040-4453-8DAA-C0916F3554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32206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D3B1BF-0A7D-4A7B-A7BB-E9DCE4B82CEB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AFC0CC-A476-489C-8781-CBDD0353B7F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EFFA012-84DF-410F-B2D0-3E6669E2C7C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6" name="íṥļîḓê">
              <a:extLst>
                <a:ext uri="{FF2B5EF4-FFF2-40B4-BE49-F238E27FC236}">
                  <a16:creationId xmlns:a16="http://schemas.microsoft.com/office/drawing/2014/main" id="{E73C0D37-EDAC-4E6C-B948-E6725E0376AE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7" name="íṥlíḓê">
              <a:extLst>
                <a:ext uri="{FF2B5EF4-FFF2-40B4-BE49-F238E27FC236}">
                  <a16:creationId xmlns:a16="http://schemas.microsoft.com/office/drawing/2014/main" id="{79D920AC-FF25-4E80-9F5E-FD7A3CDFEE8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ïśļiḑé">
              <a:extLst>
                <a:ext uri="{FF2B5EF4-FFF2-40B4-BE49-F238E27FC236}">
                  <a16:creationId xmlns:a16="http://schemas.microsoft.com/office/drawing/2014/main" id="{C396806A-E7FB-440E-BB47-06F7EC8FC38F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AF0D8BD-5C5C-49C0-8D5F-70837455AAFB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9840A60D-30C5-4A1F-AECB-80519F0F51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4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37C931A3-F02B-4FEF-B6C9-6F2D44570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F51A262-EF82-4309-AD98-5095F6DA986F}"/>
              </a:ext>
            </a:extLst>
          </p:cNvPr>
          <p:cNvCxnSpPr>
            <a:cxnSpLocks/>
          </p:cNvCxnSpPr>
          <p:nvPr userDrawn="1"/>
        </p:nvCxnSpPr>
        <p:spPr>
          <a:xfrm>
            <a:off x="669228" y="3632200"/>
            <a:ext cx="10858500" cy="0"/>
          </a:xfrm>
          <a:prstGeom prst="line">
            <a:avLst/>
          </a:prstGeom>
          <a:ln w="25400" cap="flat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39314F2A-CF68-49ED-B2FE-7EB0D909A425}"/>
              </a:ext>
            </a:extLst>
          </p:cNvPr>
          <p:cNvSpPr/>
          <p:nvPr userDrawn="1"/>
        </p:nvSpPr>
        <p:spPr>
          <a:xfrm>
            <a:off x="669228" y="1496583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910F900-2807-4DCD-B5B5-82A5DD0F608E}"/>
              </a:ext>
            </a:extLst>
          </p:cNvPr>
          <p:cNvSpPr/>
          <p:nvPr userDrawn="1"/>
        </p:nvSpPr>
        <p:spPr>
          <a:xfrm>
            <a:off x="9394356" y="3984612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图片占位符 42">
            <a:extLst>
              <a:ext uri="{FF2B5EF4-FFF2-40B4-BE49-F238E27FC236}">
                <a16:creationId xmlns:a16="http://schemas.microsoft.com/office/drawing/2014/main" id="{4D9A6F69-B4BF-497A-A215-06F3933D0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6750" y="153673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44" name="图片占位符 43">
            <a:extLst>
              <a:ext uri="{FF2B5EF4-FFF2-40B4-BE49-F238E27FC236}">
                <a16:creationId xmlns:a16="http://schemas.microsoft.com/office/drawing/2014/main" id="{A4BFC51A-AB6F-4D9D-BDF3-1B823AA6C6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51878" y="403296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5056C9-4B0E-421F-ADCF-E3C7E8E2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6271" y="1535879"/>
            <a:ext cx="2793341" cy="4619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5" name="文本占位符 4">
            <a:extLst>
              <a:ext uri="{FF2B5EF4-FFF2-40B4-BE49-F238E27FC236}">
                <a16:creationId xmlns:a16="http://schemas.microsoft.com/office/drawing/2014/main" id="{AAAC5588-F2FF-473C-9D87-293341897B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8516" y="4025048"/>
            <a:ext cx="2793341" cy="461962"/>
          </a:xfrm>
          <a:prstGeom prst="rect">
            <a:avLst/>
          </a:prstGeom>
        </p:spPr>
        <p:txBody>
          <a:bodyPr lIns="90000" r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B26A110-C91B-497D-9B24-4D7C41B007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46271" y="2153813"/>
            <a:ext cx="8272629" cy="64633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D7D35C3C-4CAC-4330-9805-A8DD184FFD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228" y="4619089"/>
            <a:ext cx="8272629" cy="646331"/>
          </a:xfrm>
          <a:prstGeom prst="rect">
            <a:avLst/>
          </a:prstGeom>
        </p:spPr>
        <p:txBody>
          <a:bodyPr lIns="90000" rIns="0">
            <a:noAutofit/>
          </a:bodyPr>
          <a:lstStyle>
            <a:lvl1pPr marL="0" indent="0" algn="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BC6B45C-941A-49AC-90B5-0D96B66518D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90F5A-D196-486B-8B44-1CBEEEB1734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7FD327-8DAB-4849-B23B-4503BB310E89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82477A65-0AA8-4438-AE9B-67C58081D3B2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E8493DE7-20AC-4E02-9138-ED6DFC7987F2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6" name="ïśļiḑé">
              <a:extLst>
                <a:ext uri="{FF2B5EF4-FFF2-40B4-BE49-F238E27FC236}">
                  <a16:creationId xmlns:a16="http://schemas.microsoft.com/office/drawing/2014/main" id="{9FDCD366-6E90-4CAE-9B4E-923FD06A821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7C9315-46B6-4C80-9DC5-D716FD2C690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834D1D11-22C8-4B8A-845A-DA19D169C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75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2447962"/>
            <a:ext cx="4420885" cy="3686138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5162118" y="2447964"/>
            <a:ext cx="3154730" cy="1802652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BDC6C58C-0B92-44BF-8A19-419B923FBF61}"/>
              </a:ext>
            </a:extLst>
          </p:cNvPr>
          <p:cNvSpPr/>
          <p:nvPr userDrawn="1"/>
        </p:nvSpPr>
        <p:spPr>
          <a:xfrm>
            <a:off x="8397680" y="2447964"/>
            <a:ext cx="3154731" cy="1802652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5E64B7C-7CCC-42D1-8560-4E5DEFC5395B}"/>
              </a:ext>
            </a:extLst>
          </p:cNvPr>
          <p:cNvSpPr/>
          <p:nvPr userDrawn="1"/>
        </p:nvSpPr>
        <p:spPr>
          <a:xfrm>
            <a:off x="5162118" y="4331447"/>
            <a:ext cx="3154730" cy="1802654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51025493-6207-41EE-AD4A-9D975CA114F7}"/>
              </a:ext>
            </a:extLst>
          </p:cNvPr>
          <p:cNvSpPr/>
          <p:nvPr userDrawn="1"/>
        </p:nvSpPr>
        <p:spPr>
          <a:xfrm>
            <a:off x="8397680" y="4331447"/>
            <a:ext cx="3154731" cy="1802654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8522" y="2612248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7103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6" name="文本占位符 8">
            <a:extLst>
              <a:ext uri="{FF2B5EF4-FFF2-40B4-BE49-F238E27FC236}">
                <a16:creationId xmlns:a16="http://schemas.microsoft.com/office/drawing/2014/main" id="{2277037F-2FF9-4C73-8DCD-610E383860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4084" y="2612248"/>
            <a:ext cx="2681922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E03DA55B-A83C-4517-8B43-D4C7657AF7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12665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8" name="文本占位符 8">
            <a:extLst>
              <a:ext uri="{FF2B5EF4-FFF2-40B4-BE49-F238E27FC236}">
                <a16:creationId xmlns:a16="http://schemas.microsoft.com/office/drawing/2014/main" id="{BEF2E614-A885-4C84-AAD2-B1ED9723F0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34084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9" name="文本占位符 11">
            <a:extLst>
              <a:ext uri="{FF2B5EF4-FFF2-40B4-BE49-F238E27FC236}">
                <a16:creationId xmlns:a16="http://schemas.microsoft.com/office/drawing/2014/main" id="{8C9A4F02-5C16-448E-B39C-4D2DD7AFC1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12665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0" name="文本占位符 8">
            <a:extLst>
              <a:ext uri="{FF2B5EF4-FFF2-40B4-BE49-F238E27FC236}">
                <a16:creationId xmlns:a16="http://schemas.microsoft.com/office/drawing/2014/main" id="{7AFD95D9-4259-43E1-A03C-132FA41A3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98522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51" name="文本占位符 11">
            <a:extLst>
              <a:ext uri="{FF2B5EF4-FFF2-40B4-BE49-F238E27FC236}">
                <a16:creationId xmlns:a16="http://schemas.microsoft.com/office/drawing/2014/main" id="{59D80548-5474-40C1-82DE-200319D7B0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77103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2" name="文本占位符 11">
            <a:extLst>
              <a:ext uri="{FF2B5EF4-FFF2-40B4-BE49-F238E27FC236}">
                <a16:creationId xmlns:a16="http://schemas.microsoft.com/office/drawing/2014/main" id="{F2F5978A-06D9-4540-91E1-CA035F1D5E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400" y="1337587"/>
            <a:ext cx="10858500" cy="735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B1F1701-006D-4D50-BCD6-1E3E503C77A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extLst>
              <a:ext uri="{FF2B5EF4-FFF2-40B4-BE49-F238E27FC236}">
                <a16:creationId xmlns:a16="http://schemas.microsoft.com/office/drawing/2014/main" id="{39A419CA-1946-4513-9CE4-3789D89EBB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97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1585023"/>
            <a:ext cx="5984238" cy="4554593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C3B5A21-FE43-4535-9930-76B750A9821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5FE6D952-D608-4DC8-A3BC-61DCFC5CEC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48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片占位符 62">
            <a:extLst>
              <a:ext uri="{FF2B5EF4-FFF2-40B4-BE49-F238E27FC236}">
                <a16:creationId xmlns:a16="http://schemas.microsoft.com/office/drawing/2014/main" id="{2F0B5F99-4C78-4437-8C2E-B75EAE36574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60404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1FF65A25-49DF-4BB5-B3BC-D4930A37309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96741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E3FD3AEC-43EE-4C80-956B-57F9D812C94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60404" y="3895974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E182FFE1-10F9-4B1C-BE85-18E757959D98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696741" y="3895974"/>
            <a:ext cx="2947899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E057135-E831-4A5F-958C-36A48602572D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DEFE0DEA-39C1-4731-B0B5-E78F50F66EF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27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54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EB9AD25-3DBA-4031-8D18-BA45806A2E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EAD4A44-059C-41F2-A222-A7091C0C91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E35E8B6-A4C4-4676-9850-0F8FEA9795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tile tx="0" ty="0" sx="100000" sy="100000" flip="none" algn="tl"/>
          </a:blip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D7D46CB-CEAD-4FE4-A998-6F37DF505D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A58FA06B-AB25-4978-AAE5-CC0F97442BB5}"/>
              </a:ext>
            </a:extLst>
          </p:cNvPr>
          <p:cNvSpPr/>
          <p:nvPr userDrawn="1"/>
        </p:nvSpPr>
        <p:spPr>
          <a:xfrm rot="1759603">
            <a:off x="5759550" y="3287609"/>
            <a:ext cx="326672" cy="3900322"/>
          </a:xfrm>
          <a:custGeom>
            <a:avLst/>
            <a:gdLst>
              <a:gd name="connsiteX0" fmla="*/ 0 w 326672"/>
              <a:gd name="connsiteY0" fmla="*/ 0 h 3900322"/>
              <a:gd name="connsiteX1" fmla="*/ 326672 w 326672"/>
              <a:gd name="connsiteY1" fmla="*/ 0 h 3900322"/>
              <a:gd name="connsiteX2" fmla="*/ 326672 w 326672"/>
              <a:gd name="connsiteY2" fmla="*/ 3716802 h 3900322"/>
              <a:gd name="connsiteX3" fmla="*/ 0 w 326672"/>
              <a:gd name="connsiteY3" fmla="*/ 3900322 h 390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900322">
                <a:moveTo>
                  <a:pt x="0" y="0"/>
                </a:moveTo>
                <a:lnTo>
                  <a:pt x="326672" y="0"/>
                </a:lnTo>
                <a:lnTo>
                  <a:pt x="326672" y="3716802"/>
                </a:lnTo>
                <a:lnTo>
                  <a:pt x="0" y="39003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0B77471-67F6-4E03-ACDA-A3436D638651}"/>
              </a:ext>
            </a:extLst>
          </p:cNvPr>
          <p:cNvSpPr/>
          <p:nvPr userDrawn="1"/>
        </p:nvSpPr>
        <p:spPr>
          <a:xfrm rot="1759603">
            <a:off x="8280302" y="-201925"/>
            <a:ext cx="170609" cy="2499133"/>
          </a:xfrm>
          <a:custGeom>
            <a:avLst/>
            <a:gdLst>
              <a:gd name="connsiteX0" fmla="*/ 0 w 170609"/>
              <a:gd name="connsiteY0" fmla="*/ 95846 h 2499133"/>
              <a:gd name="connsiteX1" fmla="*/ 170609 w 170609"/>
              <a:gd name="connsiteY1" fmla="*/ 0 h 2499133"/>
              <a:gd name="connsiteX2" fmla="*/ 170609 w 170609"/>
              <a:gd name="connsiteY2" fmla="*/ 2499133 h 2499133"/>
              <a:gd name="connsiteX3" fmla="*/ 0 w 170609"/>
              <a:gd name="connsiteY3" fmla="*/ 2499133 h 2499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2499133">
                <a:moveTo>
                  <a:pt x="0" y="95846"/>
                </a:moveTo>
                <a:lnTo>
                  <a:pt x="170609" y="0"/>
                </a:lnTo>
                <a:lnTo>
                  <a:pt x="170609" y="2499133"/>
                </a:lnTo>
                <a:lnTo>
                  <a:pt x="0" y="2499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8EF30A-199F-48F7-8FE7-043A29ABF804}"/>
              </a:ext>
            </a:extLst>
          </p:cNvPr>
          <p:cNvSpPr/>
          <p:nvPr userDrawn="1"/>
        </p:nvSpPr>
        <p:spPr>
          <a:xfrm rot="1759603">
            <a:off x="11257062" y="-144084"/>
            <a:ext cx="326672" cy="3732241"/>
          </a:xfrm>
          <a:custGeom>
            <a:avLst/>
            <a:gdLst>
              <a:gd name="connsiteX0" fmla="*/ 0 w 326672"/>
              <a:gd name="connsiteY0" fmla="*/ 0 h 3732241"/>
              <a:gd name="connsiteX1" fmla="*/ 326672 w 326672"/>
              <a:gd name="connsiteY1" fmla="*/ 581488 h 3732241"/>
              <a:gd name="connsiteX2" fmla="*/ 326672 w 326672"/>
              <a:gd name="connsiteY2" fmla="*/ 3732241 h 3732241"/>
              <a:gd name="connsiteX3" fmla="*/ 0 w 326672"/>
              <a:gd name="connsiteY3" fmla="*/ 3732241 h 37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732241">
                <a:moveTo>
                  <a:pt x="0" y="0"/>
                </a:moveTo>
                <a:lnTo>
                  <a:pt x="326672" y="581488"/>
                </a:lnTo>
                <a:lnTo>
                  <a:pt x="326672" y="3732241"/>
                </a:lnTo>
                <a:lnTo>
                  <a:pt x="0" y="3732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A390CB7C-9EC5-4346-BC99-8004B57A72E8}"/>
              </a:ext>
            </a:extLst>
          </p:cNvPr>
          <p:cNvSpPr/>
          <p:nvPr userDrawn="1"/>
        </p:nvSpPr>
        <p:spPr>
          <a:xfrm rot="1759603">
            <a:off x="9271255" y="4019758"/>
            <a:ext cx="170609" cy="3077209"/>
          </a:xfrm>
          <a:custGeom>
            <a:avLst/>
            <a:gdLst>
              <a:gd name="connsiteX0" fmla="*/ 0 w 170609"/>
              <a:gd name="connsiteY0" fmla="*/ 0 h 3077209"/>
              <a:gd name="connsiteX1" fmla="*/ 170609 w 170609"/>
              <a:gd name="connsiteY1" fmla="*/ 0 h 3077209"/>
              <a:gd name="connsiteX2" fmla="*/ 170609 w 170609"/>
              <a:gd name="connsiteY2" fmla="*/ 2981364 h 3077209"/>
              <a:gd name="connsiteX3" fmla="*/ 0 w 170609"/>
              <a:gd name="connsiteY3" fmla="*/ 3077209 h 307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3077209">
                <a:moveTo>
                  <a:pt x="0" y="0"/>
                </a:moveTo>
                <a:lnTo>
                  <a:pt x="170609" y="0"/>
                </a:lnTo>
                <a:lnTo>
                  <a:pt x="170609" y="2981364"/>
                </a:lnTo>
                <a:lnTo>
                  <a:pt x="0" y="30772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7" name="文本占位符 25">
            <a:extLst>
              <a:ext uri="{FF2B5EF4-FFF2-40B4-BE49-F238E27FC236}">
                <a16:creationId xmlns:a16="http://schemas.microsoft.com/office/drawing/2014/main" id="{E4ADA582-EA35-453A-8567-F7C56CF344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38" name="文本占位符 25">
            <a:extLst>
              <a:ext uri="{FF2B5EF4-FFF2-40B4-BE49-F238E27FC236}">
                <a16:creationId xmlns:a16="http://schemas.microsoft.com/office/drawing/2014/main" id="{1DECE027-5C01-4F9B-917C-A6FAC8BBFF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E0B0618-8689-4072-9BED-AD47A084BD4D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88C0ED-B2E1-4EF9-8FBF-B45A781741D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8F73ACC-F285-4C9C-8261-8BD2D4881F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0" name="文本占位符 28">
            <a:extLst>
              <a:ext uri="{FF2B5EF4-FFF2-40B4-BE49-F238E27FC236}">
                <a16:creationId xmlns:a16="http://schemas.microsoft.com/office/drawing/2014/main" id="{56A0A071-0188-44B7-830C-0385C8C140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86337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5025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0821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A58A73B-5BAF-4EEF-A219-51F71EA1D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1534B6B-2F83-4DA7-9CCD-F8E99B47BDFA}"/>
              </a:ext>
            </a:extLst>
          </p:cNvPr>
          <p:cNvSpPr/>
          <p:nvPr userDrawn="1"/>
        </p:nvSpPr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4026732 w 5953266"/>
              <a:gd name="connsiteY1" fmla="*/ 0 h 6858000"/>
              <a:gd name="connsiteX2" fmla="*/ 4359910 w 5953266"/>
              <a:gd name="connsiteY2" fmla="*/ 252902 h 6858000"/>
              <a:gd name="connsiteX3" fmla="*/ 5953266 w 5953266"/>
              <a:gd name="connsiteY3" fmla="*/ 3682471 h 6858000"/>
              <a:gd name="connsiteX4" fmla="*/ 4670843 w 5953266"/>
              <a:gd name="connsiteY4" fmla="*/ 6825186 h 6858000"/>
              <a:gd name="connsiteX5" fmla="*/ 4635274 w 5953266"/>
              <a:gd name="connsiteY5" fmla="*/ 6858000 h 6858000"/>
              <a:gd name="connsiteX6" fmla="*/ 0 w 59532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4026732" y="0"/>
                </a:lnTo>
                <a:lnTo>
                  <a:pt x="4359910" y="252902"/>
                </a:lnTo>
                <a:cubicBezTo>
                  <a:pt x="5333013" y="1068083"/>
                  <a:pt x="5953266" y="2301751"/>
                  <a:pt x="5953266" y="3682471"/>
                </a:cubicBezTo>
                <a:cubicBezTo>
                  <a:pt x="5953266" y="4909778"/>
                  <a:pt x="5463189" y="6020895"/>
                  <a:pt x="4670843" y="6825186"/>
                </a:cubicBezTo>
                <a:lnTo>
                  <a:pt x="46352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" name="图片 121">
            <a:extLst>
              <a:ext uri="{FF2B5EF4-FFF2-40B4-BE49-F238E27FC236}">
                <a16:creationId xmlns:a16="http://schemas.microsoft.com/office/drawing/2014/main" id="{FFD070C9-8129-44BA-9D0A-3916344E7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5649" t="16934" b="16934"/>
          <a:stretch>
            <a:fillRect/>
          </a:stretch>
        </p:blipFill>
        <p:spPr>
          <a:xfrm>
            <a:off x="2" y="0"/>
            <a:ext cx="6677201" cy="6858000"/>
          </a:xfrm>
          <a:custGeom>
            <a:avLst/>
            <a:gdLst>
              <a:gd name="connsiteX0" fmla="*/ 0 w 6677201"/>
              <a:gd name="connsiteY0" fmla="*/ 0 h 6858000"/>
              <a:gd name="connsiteX1" fmla="*/ 6677201 w 6677201"/>
              <a:gd name="connsiteY1" fmla="*/ 0 h 6858000"/>
              <a:gd name="connsiteX2" fmla="*/ 6677201 w 6677201"/>
              <a:gd name="connsiteY2" fmla="*/ 6858000 h 6858000"/>
              <a:gd name="connsiteX3" fmla="*/ 0 w 66772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201" h="6858000">
                <a:moveTo>
                  <a:pt x="0" y="0"/>
                </a:moveTo>
                <a:lnTo>
                  <a:pt x="6677201" y="0"/>
                </a:lnTo>
                <a:lnTo>
                  <a:pt x="66772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1" name="图片 120">
            <a:extLst>
              <a:ext uri="{FF2B5EF4-FFF2-40B4-BE49-F238E27FC236}">
                <a16:creationId xmlns:a16="http://schemas.microsoft.com/office/drawing/2014/main" id="{9F7B9513-279D-4796-839A-051E30EB66C7}"/>
              </a:ext>
            </a:extLst>
          </p:cNvPr>
          <p:cNvPicPr>
            <a:picLocks/>
          </p:cNvPicPr>
          <p:nvPr userDrawn="1"/>
        </p:nvPicPr>
        <p:blipFill>
          <a:blip r:embed="rId4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3" t="9127" b="14811"/>
          <a:stretch>
            <a:fillRect/>
          </a:stretch>
        </p:blipFill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5953266 w 5953266"/>
              <a:gd name="connsiteY1" fmla="*/ 0 h 6858000"/>
              <a:gd name="connsiteX2" fmla="*/ 5953266 w 5953266"/>
              <a:gd name="connsiteY2" fmla="*/ 6858000 h 6858000"/>
              <a:gd name="connsiteX3" fmla="*/ 0 w 59532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5953266" y="0"/>
                </a:lnTo>
                <a:lnTo>
                  <a:pt x="595326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6CC4B42-A5B4-4C62-9BA1-9C5B6B141024}"/>
              </a:ext>
            </a:extLst>
          </p:cNvPr>
          <p:cNvSpPr/>
          <p:nvPr userDrawn="1"/>
        </p:nvSpPr>
        <p:spPr>
          <a:xfrm>
            <a:off x="2122934" y="3082752"/>
            <a:ext cx="2964273" cy="110799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lvl="0" algn="ctr">
              <a:defRPr/>
            </a:pPr>
            <a:r>
              <a:rPr lang="en-US" altLang="zh-CN" sz="6600" dirty="0">
                <a:solidFill>
                  <a:schemeClr val="bg1">
                    <a:lumMod val="75000"/>
                  </a:schemeClr>
                </a:solidFill>
              </a:rPr>
              <a:t>content</a:t>
            </a:r>
            <a:endParaRPr lang="zh-CN" altLang="en-US" sz="6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B73FB1-874E-44FE-AEBF-1630589CC87B}"/>
              </a:ext>
            </a:extLst>
          </p:cNvPr>
          <p:cNvSpPr/>
          <p:nvPr userDrawn="1"/>
        </p:nvSpPr>
        <p:spPr>
          <a:xfrm>
            <a:off x="2214374" y="3872827"/>
            <a:ext cx="2325409" cy="2590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98426C-0E2A-4424-8DE9-2054F71E7CB5}"/>
              </a:ext>
            </a:extLst>
          </p:cNvPr>
          <p:cNvSpPr txBox="1"/>
          <p:nvPr userDrawn="1"/>
        </p:nvSpPr>
        <p:spPr>
          <a:xfrm>
            <a:off x="2183589" y="2598003"/>
            <a:ext cx="1421481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目录</a:t>
            </a:r>
          </a:p>
        </p:txBody>
      </p:sp>
      <p:sp>
        <p:nvSpPr>
          <p:cNvPr id="124" name="日期占位符 123">
            <a:extLst>
              <a:ext uri="{FF2B5EF4-FFF2-40B4-BE49-F238E27FC236}">
                <a16:creationId xmlns:a16="http://schemas.microsoft.com/office/drawing/2014/main" id="{3669AFD3-0609-48D5-8327-8B2807B0E4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24FDC91-BF65-4E9E-8CF8-09BA2E1D265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42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D3092F40-AC7C-4D0E-A2E7-2213B189A8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7004" b="7878"/>
          <a:stretch/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777BE20-2E1D-457D-9604-2648969A5E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1078750D-ECE5-46C3-9C66-1F3D60D58A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" t="7878" r="36982" b="7878"/>
          <a:stretch/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0906B811-D5D7-49F4-8F79-D4E969A7A941}"/>
              </a:ext>
            </a:extLst>
          </p:cNvPr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688AB28-D263-4BF7-820B-C980E72A1BA3}"/>
                </a:ext>
              </a:extLst>
            </p:cNvPr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126993E-FDC8-4A23-BBA4-1B3C00F6E080}"/>
                </a:ext>
              </a:extLst>
            </p:cNvPr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5" name="文本占位符 44">
            <a:extLst>
              <a:ext uri="{FF2B5EF4-FFF2-40B4-BE49-F238E27FC236}">
                <a16:creationId xmlns:a16="http://schemas.microsoft.com/office/drawing/2014/main" id="{4714711F-D7DC-402C-AE77-D75D20EA71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</a:p>
        </p:txBody>
      </p:sp>
      <p:sp>
        <p:nvSpPr>
          <p:cNvPr id="47" name="文本占位符 46">
            <a:extLst>
              <a:ext uri="{FF2B5EF4-FFF2-40B4-BE49-F238E27FC236}">
                <a16:creationId xmlns:a16="http://schemas.microsoft.com/office/drawing/2014/main" id="{188C1E1D-AF85-4196-804C-D60BCF796C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D48D72-8F83-45FF-8227-21308C60CC7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4AEAD9-8027-4862-907B-67092AF9D3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2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073887D2-D484-4F33-9865-C7CA294904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图片占位符 29">
            <a:extLst>
              <a:ext uri="{FF2B5EF4-FFF2-40B4-BE49-F238E27FC236}">
                <a16:creationId xmlns:a16="http://schemas.microsoft.com/office/drawing/2014/main" id="{9D86B799-8EB0-4A0D-A272-837EDA1F4D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571074" y="1465802"/>
            <a:ext cx="3524926" cy="4336612"/>
          </a:xfrm>
          <a:custGeom>
            <a:avLst/>
            <a:gdLst>
              <a:gd name="connsiteX0" fmla="*/ 0 w 3524926"/>
              <a:gd name="connsiteY0" fmla="*/ 0 h 4326855"/>
              <a:gd name="connsiteX1" fmla="*/ 3524926 w 3524926"/>
              <a:gd name="connsiteY1" fmla="*/ 0 h 4326855"/>
              <a:gd name="connsiteX2" fmla="*/ 3524926 w 3524926"/>
              <a:gd name="connsiteY2" fmla="*/ 4326855 h 4326855"/>
              <a:gd name="connsiteX3" fmla="*/ 0 w 3524926"/>
              <a:gd name="connsiteY3" fmla="*/ 4326855 h 432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926" h="4326855">
                <a:moveTo>
                  <a:pt x="0" y="0"/>
                </a:moveTo>
                <a:lnTo>
                  <a:pt x="3524926" y="0"/>
                </a:lnTo>
                <a:lnTo>
                  <a:pt x="3524926" y="4326855"/>
                </a:lnTo>
                <a:lnTo>
                  <a:pt x="0" y="4326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3483FF7-1FFC-4CF8-87E8-12056578B19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3B43FF02-964B-4A30-8D3D-EB8206E3618C}"/>
              </a:ext>
            </a:extLst>
          </p:cNvPr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6" name="íṥļîḓê">
              <a:extLst>
                <a:ext uri="{FF2B5EF4-FFF2-40B4-BE49-F238E27FC236}">
                  <a16:creationId xmlns:a16="http://schemas.microsoft.com/office/drawing/2014/main" id="{F101D5D0-242F-4DC9-8019-B6A04C82B8E0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7" name="íṥlíḓê">
              <a:extLst>
                <a:ext uri="{FF2B5EF4-FFF2-40B4-BE49-F238E27FC236}">
                  <a16:creationId xmlns:a16="http://schemas.microsoft.com/office/drawing/2014/main" id="{752C90E1-3957-495B-8514-C8CDDBFCC376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8" name="ïśļiḑé">
              <a:extLst>
                <a:ext uri="{FF2B5EF4-FFF2-40B4-BE49-F238E27FC236}">
                  <a16:creationId xmlns:a16="http://schemas.microsoft.com/office/drawing/2014/main" id="{7E0C1DA2-3394-4C71-B717-8CC8B208EDFB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tIns="4680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144BD4-EAC2-4C1B-93C3-DA04B114C7D2}"/>
              </a:ext>
            </a:extLst>
          </p:cNvPr>
          <p:cNvSpPr txBox="1"/>
          <p:nvPr userDrawn="1"/>
        </p:nvSpPr>
        <p:spPr>
          <a:xfrm rot="16200000">
            <a:off x="-1272970" y="3259723"/>
            <a:ext cx="4113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800" dirty="0">
                <a:solidFill>
                  <a:schemeClr val="bg1">
                    <a:lumMod val="75000"/>
                  </a:schemeClr>
                </a:solidFill>
              </a:rPr>
              <a:t>Southeast University</a:t>
            </a:r>
            <a:endParaRPr lang="zh-CN" altLang="en-US" sz="1600" spc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文本占位符 6">
            <a:extLst>
              <a:ext uri="{FF2B5EF4-FFF2-40B4-BE49-F238E27FC236}">
                <a16:creationId xmlns:a16="http://schemas.microsoft.com/office/drawing/2014/main" id="{9D86D35E-58E0-4782-A8C5-FBBB85779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32171" y="1253531"/>
            <a:ext cx="4886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7200" i="1" dirty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lvl="0"/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398196" y="3937575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8196" y="4685329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8196" y="5433083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35" name="文本占位符 6">
            <a:extLst>
              <a:ext uri="{FF2B5EF4-FFF2-40B4-BE49-F238E27FC236}">
                <a16:creationId xmlns:a16="http://schemas.microsoft.com/office/drawing/2014/main" id="{493EE918-2C0A-4D86-A226-4DC2266DAD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9903" y="2564527"/>
            <a:ext cx="339652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E2FE97-1BF9-4672-980E-7517E6DBD6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9903" y="1812873"/>
            <a:ext cx="3088698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F39A5C-985A-45E7-9A75-49C65D2FFF99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4199AB45-1DDE-4716-9E03-24B1F03DEE1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8CD219B-14F1-4CD9-BB95-42E3D9B18AFB}"/>
              </a:ext>
            </a:extLst>
          </p:cNvPr>
          <p:cNvSpPr/>
          <p:nvPr userDrawn="1"/>
        </p:nvSpPr>
        <p:spPr>
          <a:xfrm>
            <a:off x="5341519" y="3365304"/>
            <a:ext cx="2252502" cy="154113"/>
          </a:xfrm>
          <a:prstGeom prst="rect">
            <a:avLst/>
          </a:prstGeom>
          <a:gradFill>
            <a:gsLst>
              <a:gs pos="100000">
                <a:srgbClr val="FDA913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18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8CBAED47-95FC-4199-A58F-00BF5C6A59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30BCF6-912A-47DC-915C-0354456A9E1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093511"/>
            <a:ext cx="64007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kumimoji="0" lang="zh-CN" altLang="en-US" sz="8800" b="0" i="1" u="none" strike="noStrike" cap="none" spc="0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微软雅黑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400" y="3881451"/>
            <a:ext cx="3610645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00" y="4685329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0400" y="5433083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52" name="文本占位符 6">
            <a:extLst>
              <a:ext uri="{FF2B5EF4-FFF2-40B4-BE49-F238E27FC236}">
                <a16:creationId xmlns:a16="http://schemas.microsoft.com/office/drawing/2014/main" id="{E7D71F7E-B9AF-4110-AF3B-4D694C6716C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1720" y="2106802"/>
            <a:ext cx="3088698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53" name="文本占位符 6">
            <a:extLst>
              <a:ext uri="{FF2B5EF4-FFF2-40B4-BE49-F238E27FC236}">
                <a16:creationId xmlns:a16="http://schemas.microsoft.com/office/drawing/2014/main" id="{6FEED79F-374C-4A77-8261-48BAD85A0C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1828" y="3152034"/>
            <a:ext cx="3396528" cy="4001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A0E9EC8-9D5F-4797-8D9A-A8CFA68627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31444" y="0"/>
            <a:ext cx="7060556" cy="6858000"/>
          </a:xfrm>
          <a:custGeom>
            <a:avLst/>
            <a:gdLst>
              <a:gd name="connsiteX0" fmla="*/ 2232141 w 7060556"/>
              <a:gd name="connsiteY0" fmla="*/ 0 h 6858000"/>
              <a:gd name="connsiteX1" fmla="*/ 7060556 w 7060556"/>
              <a:gd name="connsiteY1" fmla="*/ 0 h 6858000"/>
              <a:gd name="connsiteX2" fmla="*/ 7060556 w 7060556"/>
              <a:gd name="connsiteY2" fmla="*/ 6858000 h 6858000"/>
              <a:gd name="connsiteX3" fmla="*/ 659756 w 7060556"/>
              <a:gd name="connsiteY3" fmla="*/ 6858000 h 6858000"/>
              <a:gd name="connsiteX4" fmla="*/ 0 w 7060556"/>
              <a:gd name="connsiteY4" fmla="*/ 5318567 h 6858000"/>
              <a:gd name="connsiteX5" fmla="*/ 2076565 w 7060556"/>
              <a:gd name="connsiteY5" fmla="*/ 341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0556" h="6858000">
                <a:moveTo>
                  <a:pt x="2232141" y="0"/>
                </a:moveTo>
                <a:lnTo>
                  <a:pt x="7060556" y="0"/>
                </a:lnTo>
                <a:lnTo>
                  <a:pt x="7060556" y="6858000"/>
                </a:lnTo>
                <a:lnTo>
                  <a:pt x="659756" y="6858000"/>
                </a:lnTo>
                <a:lnTo>
                  <a:pt x="0" y="5318567"/>
                </a:lnTo>
                <a:cubicBezTo>
                  <a:pt x="292020" y="4312534"/>
                  <a:pt x="1148983" y="2384867"/>
                  <a:pt x="2076565" y="3419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10EAB99-DD38-4A5E-BF88-4E4469666EA8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9" name="íṥļîḓê">
              <a:extLst>
                <a:ext uri="{FF2B5EF4-FFF2-40B4-BE49-F238E27FC236}">
                  <a16:creationId xmlns:a16="http://schemas.microsoft.com/office/drawing/2014/main" id="{8C488BD2-2299-444E-9A05-8C2D8174C296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íṥlíḓê">
              <a:extLst>
                <a:ext uri="{FF2B5EF4-FFF2-40B4-BE49-F238E27FC236}">
                  <a16:creationId xmlns:a16="http://schemas.microsoft.com/office/drawing/2014/main" id="{231B4DC7-3517-4E59-93C9-978DE12AAF08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1" name="ïśļiḑé">
              <a:extLst>
                <a:ext uri="{FF2B5EF4-FFF2-40B4-BE49-F238E27FC236}">
                  <a16:creationId xmlns:a16="http://schemas.microsoft.com/office/drawing/2014/main" id="{F36FF99B-93D6-4B51-80D6-6D3B4D769696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06C7F9-3A33-4CF1-9F71-4D3FDDAD3230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B981FF8-7951-417F-8A6F-5F5B496EF74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892799B-CF7A-482D-973D-3DB7740008A1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22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CFB53E2C-E3EF-4231-9328-7B62BDB58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98666C7-37A3-44A6-AE95-1D8344BEF4B9}"/>
              </a:ext>
            </a:extLst>
          </p:cNvPr>
          <p:cNvSpPr txBox="1"/>
          <p:nvPr userDrawn="1"/>
        </p:nvSpPr>
        <p:spPr>
          <a:xfrm>
            <a:off x="660400" y="1383671"/>
            <a:ext cx="5001787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zh-CN" sz="80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80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图片占位符 31">
            <a:extLst>
              <a:ext uri="{FF2B5EF4-FFF2-40B4-BE49-F238E27FC236}">
                <a16:creationId xmlns:a16="http://schemas.microsoft.com/office/drawing/2014/main" id="{A31C6CBA-8BF4-4B10-A569-D3FFC347C58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792230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44727F53-D857-4AB4-AEB0-C5A4394BA3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B258317-0A72-4D20-B2A0-911B35640DF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35C01D20-B8BB-48DF-8369-E9F6074BAC88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5E2E0EF1-3581-427D-90D6-49910981CA0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BE1E796D-A320-4D5F-961B-622A70B44A6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1537F5BF-9B2C-4279-903E-1ACEC1C9841E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4C2D85EE-1E90-403E-BAA7-0EA569199AD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B68BC5C5-6105-4907-96A6-3B5D2A07C8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19067" y="2170482"/>
            <a:ext cx="3982720" cy="584775"/>
          </a:xfr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E55F85DC-E549-4396-B739-2FE6F1B3BF2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19067" y="3119036"/>
            <a:ext cx="3982720" cy="1706963"/>
          </a:xfrm>
        </p:spPr>
        <p:txBody>
          <a:bodyPr wrap="square" l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A20E9AFA-61A9-4915-B4B3-C398D1CA011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700964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3B5DD4B-6129-4B70-964D-44B0A3774E4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609697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11">
            <a:extLst>
              <a:ext uri="{FF2B5EF4-FFF2-40B4-BE49-F238E27FC236}">
                <a16:creationId xmlns:a16="http://schemas.microsoft.com/office/drawing/2014/main" id="{D6858A2E-8CBD-4BE6-9769-DC9BFF7CCB4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9230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6" name="文本占位符 11">
            <a:extLst>
              <a:ext uri="{FF2B5EF4-FFF2-40B4-BE49-F238E27FC236}">
                <a16:creationId xmlns:a16="http://schemas.microsoft.com/office/drawing/2014/main" id="{824DB6B3-268D-4505-9358-0B78893149C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700964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8" name="文本占位符 11">
            <a:extLst>
              <a:ext uri="{FF2B5EF4-FFF2-40B4-BE49-F238E27FC236}">
                <a16:creationId xmlns:a16="http://schemas.microsoft.com/office/drawing/2014/main" id="{2384641E-F4A9-4899-8A08-17B8C66655A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60961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34CE5C6C-6BD9-47C2-99F5-EAD73E8AF8F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92387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文本占位符 11">
            <a:extLst>
              <a:ext uri="{FF2B5EF4-FFF2-40B4-BE49-F238E27FC236}">
                <a16:creationId xmlns:a16="http://schemas.microsoft.com/office/drawing/2014/main" id="{368563DA-DD27-40C3-830F-CA0751024A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00808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1">
            <a:extLst>
              <a:ext uri="{FF2B5EF4-FFF2-40B4-BE49-F238E27FC236}">
                <a16:creationId xmlns:a16="http://schemas.microsoft.com/office/drawing/2014/main" id="{27F78985-39BA-418A-89A3-ADD3256A59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9229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09FC8EBD-9562-44F2-8558-69B1CA7A59BC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>
            <a:extLst>
              <a:ext uri="{FF2B5EF4-FFF2-40B4-BE49-F238E27FC236}">
                <a16:creationId xmlns:a16="http://schemas.microsoft.com/office/drawing/2014/main" id="{D3C47F5B-5C96-4BE9-8A3D-3F78EF8134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91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>
            <a:extLst>
              <a:ext uri="{FF2B5EF4-FFF2-40B4-BE49-F238E27FC236}">
                <a16:creationId xmlns:a16="http://schemas.microsoft.com/office/drawing/2014/main" id="{7A7517C2-56F8-4667-AC62-FFF8911DCC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图片占位符 47">
            <a:extLst>
              <a:ext uri="{FF2B5EF4-FFF2-40B4-BE49-F238E27FC236}">
                <a16:creationId xmlns:a16="http://schemas.microsoft.com/office/drawing/2014/main" id="{D766E2F8-5F6B-4043-972D-0E131A25E0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9868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2A7F13C3-EC2D-4A1F-BA9F-3B16AFB782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B969EB-1727-44AC-ABC5-197E005F822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B2082944-599D-47E1-A59C-56E5FBDC0C1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07E5EC20-982D-49DF-AD55-D5A9BE009BC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6F0560D1-B94F-4797-AFE1-D7E059CDF1C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75449FB2-9F61-4977-9F2A-00A5D07B104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2EA62829-40DF-446F-9F98-D536EE1B469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E04A89-0472-4730-A569-7043DF3BC60A}"/>
              </a:ext>
            </a:extLst>
          </p:cNvPr>
          <p:cNvSpPr txBox="1"/>
          <p:nvPr userDrawn="1"/>
        </p:nvSpPr>
        <p:spPr>
          <a:xfrm>
            <a:off x="4104640" y="852965"/>
            <a:ext cx="3982720" cy="110799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6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占位符 26">
            <a:extLst>
              <a:ext uri="{FF2B5EF4-FFF2-40B4-BE49-F238E27FC236}">
                <a16:creationId xmlns:a16="http://schemas.microsoft.com/office/drawing/2014/main" id="{5CC52E23-F175-484D-9967-4E64D9A079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104640" y="1593828"/>
            <a:ext cx="3982720" cy="584775"/>
          </a:xfrm>
        </p:spPr>
        <p:txBody>
          <a:bodyPr lIns="900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17" name="文本占位符 28">
            <a:extLst>
              <a:ext uri="{FF2B5EF4-FFF2-40B4-BE49-F238E27FC236}">
                <a16:creationId xmlns:a16="http://schemas.microsoft.com/office/drawing/2014/main" id="{C1981AF6-4C1F-4159-B5B1-E2C5407D28B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883" y="2295279"/>
            <a:ext cx="10826234" cy="425698"/>
          </a:xfrm>
        </p:spPr>
        <p:txBody>
          <a:bodyPr wrap="square" lIns="90000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文本占位符 11">
            <a:extLst>
              <a:ext uri="{FF2B5EF4-FFF2-40B4-BE49-F238E27FC236}">
                <a16:creationId xmlns:a16="http://schemas.microsoft.com/office/drawing/2014/main" id="{4D6766A1-CCB2-4CF5-BD8B-214D9F8F3A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322" y="5732617"/>
            <a:ext cx="2712258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4" name="文本占位符 11">
            <a:extLst>
              <a:ext uri="{FF2B5EF4-FFF2-40B4-BE49-F238E27FC236}">
                <a16:creationId xmlns:a16="http://schemas.microsoft.com/office/drawing/2014/main" id="{B7366F65-C9A0-4973-BF65-7A29016C76F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040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13A2C65-569F-4509-9826-C3B71EE5582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82047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2" name="文本占位符 11">
            <a:extLst>
              <a:ext uri="{FF2B5EF4-FFF2-40B4-BE49-F238E27FC236}">
                <a16:creationId xmlns:a16="http://schemas.microsoft.com/office/drawing/2014/main" id="{77AFDB78-049B-43D4-B49F-210BB45CB7B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82125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文本占位符 11">
            <a:extLst>
              <a:ext uri="{FF2B5EF4-FFF2-40B4-BE49-F238E27FC236}">
                <a16:creationId xmlns:a16="http://schemas.microsoft.com/office/drawing/2014/main" id="{02A17F43-28A4-4DFE-8D55-1C9094B9EA4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03772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4" name="文本占位符 11">
            <a:extLst>
              <a:ext uri="{FF2B5EF4-FFF2-40B4-BE49-F238E27FC236}">
                <a16:creationId xmlns:a16="http://schemas.microsoft.com/office/drawing/2014/main" id="{AB4F6521-0362-4111-AD00-AC041C3E8D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0385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文本占位符 11">
            <a:extLst>
              <a:ext uri="{FF2B5EF4-FFF2-40B4-BE49-F238E27FC236}">
                <a16:creationId xmlns:a16="http://schemas.microsoft.com/office/drawing/2014/main" id="{90F980E2-9CC1-4F63-B5FB-2DC7A3F7B20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825497" y="5732616"/>
            <a:ext cx="2693323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EEE41F9-6461-40E4-A241-DEC990D115E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25575" y="5327590"/>
            <a:ext cx="2693323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5" name="图片占位符 54">
            <a:extLst>
              <a:ext uri="{FF2B5EF4-FFF2-40B4-BE49-F238E27FC236}">
                <a16:creationId xmlns:a16="http://schemas.microsoft.com/office/drawing/2014/main" id="{217D1CC3-4F7E-4023-87E4-69DB1F72307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3382047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6" name="图片占位符 55">
            <a:extLst>
              <a:ext uri="{FF2B5EF4-FFF2-40B4-BE49-F238E27FC236}">
                <a16:creationId xmlns:a16="http://schemas.microsoft.com/office/drawing/2014/main" id="{BF9FD638-1374-45DF-90E5-698E7EE4D35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094226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图片占位符 56">
            <a:extLst>
              <a:ext uri="{FF2B5EF4-FFF2-40B4-BE49-F238E27FC236}">
                <a16:creationId xmlns:a16="http://schemas.microsoft.com/office/drawing/2014/main" id="{940F47D2-EE94-45C2-9CB7-31F7555A13EA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806405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5E502B5-343B-40F2-8574-5FAAB8B95835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D0EF6DEB-3CA2-4D6D-86BB-38F5AE94EB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56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5076318C-392F-459E-A0D8-7C22FBFA7C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69" name="文本占位符 67">
            <a:extLst>
              <a:ext uri="{FF2B5EF4-FFF2-40B4-BE49-F238E27FC236}">
                <a16:creationId xmlns:a16="http://schemas.microsoft.com/office/drawing/2014/main" id="{C088D240-6188-440E-800A-8FA2B956C9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50574" y="1119503"/>
            <a:ext cx="4290852" cy="585866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请输入你的主标题</a:t>
            </a:r>
          </a:p>
        </p:txBody>
      </p:sp>
      <p:sp>
        <p:nvSpPr>
          <p:cNvPr id="72" name="文本占位符 67">
            <a:extLst>
              <a:ext uri="{FF2B5EF4-FFF2-40B4-BE49-F238E27FC236}">
                <a16:creationId xmlns:a16="http://schemas.microsoft.com/office/drawing/2014/main" id="{A25E6230-C1D4-41CE-A573-4A56DC0BC9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50574" y="1740158"/>
            <a:ext cx="4290852" cy="462755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请输入你的副标题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51D1B8-B563-42C1-BE17-9475D47332E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9FA96A-C4E4-4FDB-B5D9-9A34B08DFD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1BF70FB-BDE2-4229-BC75-19206E89638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9" name="íṥļîḓê">
              <a:extLst>
                <a:ext uri="{FF2B5EF4-FFF2-40B4-BE49-F238E27FC236}">
                  <a16:creationId xmlns:a16="http://schemas.microsoft.com/office/drawing/2014/main" id="{96FDD5C4-3F80-445A-80EA-0724C77729D3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íṥlíḓê">
              <a:extLst>
                <a:ext uri="{FF2B5EF4-FFF2-40B4-BE49-F238E27FC236}">
                  <a16:creationId xmlns:a16="http://schemas.microsoft.com/office/drawing/2014/main" id="{60AB27A8-74EE-4561-9512-1713F6BC137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ïśļiḑé">
              <a:extLst>
                <a:ext uri="{FF2B5EF4-FFF2-40B4-BE49-F238E27FC236}">
                  <a16:creationId xmlns:a16="http://schemas.microsoft.com/office/drawing/2014/main" id="{64882CBD-FAE6-4FAD-ACB6-19CD99E03CA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55239F8-3FAA-440C-9B42-9B892B18091A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55CF6723-F842-49EC-9EDA-CB65B123AE6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10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无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56E87B7-88F3-4BC8-A9AA-351B70D97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F0CAFD6-6859-48A0-B647-EC04766BC145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7" name="íṥļîḓê">
              <a:extLst>
                <a:ext uri="{FF2B5EF4-FFF2-40B4-BE49-F238E27FC236}">
                  <a16:creationId xmlns:a16="http://schemas.microsoft.com/office/drawing/2014/main" id="{DD380385-267C-4C68-8797-27D95B0C476A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íṥlíḓê">
              <a:extLst>
                <a:ext uri="{FF2B5EF4-FFF2-40B4-BE49-F238E27FC236}">
                  <a16:creationId xmlns:a16="http://schemas.microsoft.com/office/drawing/2014/main" id="{7CA06D33-C027-41A7-9B36-AEDAEBA953FA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ïśļiḑé">
              <a:extLst>
                <a:ext uri="{FF2B5EF4-FFF2-40B4-BE49-F238E27FC236}">
                  <a16:creationId xmlns:a16="http://schemas.microsoft.com/office/drawing/2014/main" id="{92E4DD16-C3C0-4839-9EE8-212DF69DE59D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779C6-F861-4EC3-857A-4EC6C1D14EA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801102-8F75-4625-B282-22466E2047A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D57B316-286D-42FB-9896-95A4C84649D0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008214A-C5DB-4FD0-AFA0-0604943148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60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9E87854-CB52-4EC4-A7F4-590A1E8A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69" y="1"/>
            <a:ext cx="10849030" cy="7492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58C31E-3FF3-4BF5-82FE-2E51BEE91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869" y="850901"/>
            <a:ext cx="10849031" cy="528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7A3B16C1-0661-4D1B-BA43-BF285661D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页脚占位符 4">
            <a:extLst>
              <a:ext uri="{FF2B5EF4-FFF2-40B4-BE49-F238E27FC236}">
                <a16:creationId xmlns:a16="http://schemas.microsoft.com/office/drawing/2014/main" id="{D1E225E5-0498-4448-9ACA-DEC855216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22800" y="6235702"/>
            <a:ext cx="294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i="0" spc="300" baseline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1E20A-B228-456E-92D5-B3444C0F2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5700" y="6235702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28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57" r:id="rId4"/>
    <p:sldLayoutId id="2147483670" r:id="rId5"/>
    <p:sldLayoutId id="2147483666" r:id="rId6"/>
    <p:sldLayoutId id="2147483667" r:id="rId7"/>
    <p:sldLayoutId id="2147483650" r:id="rId8"/>
    <p:sldLayoutId id="2147483656" r:id="rId9"/>
    <p:sldLayoutId id="2147483659" r:id="rId10"/>
    <p:sldLayoutId id="2147483661" r:id="rId11"/>
    <p:sldLayoutId id="2147483660" r:id="rId12"/>
    <p:sldLayoutId id="2147483668" r:id="rId13"/>
    <p:sldLayoutId id="2147483669" r:id="rId14"/>
    <p:sldLayoutId id="2147483655" r:id="rId15"/>
    <p:sldLayoutId id="2147483664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536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010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32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73055A-8042-4812-9496-0140C79589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504" y="1299179"/>
            <a:ext cx="8057653" cy="1317947"/>
          </a:xfrm>
        </p:spPr>
        <p:txBody>
          <a:bodyPr/>
          <a:lstStyle/>
          <a:p>
            <a:r>
              <a:rPr lang="en-US" altLang="zh-CN" b="1" dirty="0"/>
              <a:t>﻿</a:t>
            </a:r>
            <a:r>
              <a:rPr lang="en-US" altLang="zh-CN" sz="3600" b="1" dirty="0"/>
              <a:t>Novel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Entity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Discovery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from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Web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Tables</a:t>
            </a:r>
            <a:endParaRPr kumimoji="1" lang="en" altLang="zh-CN" sz="4000" b="1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D774F7-6CC3-4E60-BA83-663DA481BDA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495C46-3122-421B-BD62-A5967839D277}"/>
              </a:ext>
            </a:extLst>
          </p:cNvPr>
          <p:cNvSpPr/>
          <p:nvPr/>
        </p:nvSpPr>
        <p:spPr>
          <a:xfrm>
            <a:off x="652958" y="4431158"/>
            <a:ext cx="2506802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/>
                <a:cs typeface="+mn-ea"/>
              </a:rPr>
              <a:t>主讲人：</a:t>
            </a: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杨联政</a:t>
            </a:r>
            <a:endParaRPr kumimoji="0" lang="zh-CN" altLang="en-US" sz="200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8CF4D25-AE73-4725-9D1A-AA34C160088E}"/>
              </a:ext>
            </a:extLst>
          </p:cNvPr>
          <p:cNvSpPr/>
          <p:nvPr/>
        </p:nvSpPr>
        <p:spPr>
          <a:xfrm>
            <a:off x="667504" y="4899847"/>
            <a:ext cx="3680976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日期：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2021/6/24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 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F5C4C64-9B7C-6F4B-9006-5D96404AE3B7}"/>
              </a:ext>
            </a:extLst>
          </p:cNvPr>
          <p:cNvSpPr/>
          <p:nvPr/>
        </p:nvSpPr>
        <p:spPr>
          <a:xfrm>
            <a:off x="587664" y="3869825"/>
            <a:ext cx="25068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cs typeface="+mn-ea"/>
              </a:rPr>
              <a:t>WWW ’20</a:t>
            </a:r>
          </a:p>
        </p:txBody>
      </p:sp>
    </p:spTree>
    <p:extLst>
      <p:ext uri="{BB962C8B-B14F-4D97-AF65-F5344CB8AC3E}">
        <p14:creationId xmlns:p14="http://schemas.microsoft.com/office/powerpoint/2010/main" val="236996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9"/>
    </mc:Choice>
    <mc:Fallback xmlns="">
      <p:transition spd="slow" advTm="21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10EFAE-C8FA-436D-8F61-E91C8723F5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525401"/>
          </a:xfrm>
        </p:spPr>
        <p:txBody>
          <a:bodyPr/>
          <a:lstStyle/>
          <a:p>
            <a:r>
              <a:rPr lang="en-US" altLang="zh-CN" sz="2800" dirty="0">
                <a:cs typeface="+mn-ea"/>
              </a:rPr>
              <a:t>RELATED</a:t>
            </a:r>
            <a:r>
              <a:rPr lang="zh-CN" altLang="en-US" sz="2800" dirty="0">
                <a:cs typeface="+mn-ea"/>
              </a:rPr>
              <a:t> </a:t>
            </a:r>
            <a:r>
              <a:rPr lang="en-US" altLang="zh-CN" sz="2800" dirty="0">
                <a:cs typeface="+mn-ea"/>
              </a:rPr>
              <a:t>WORK</a:t>
            </a:r>
            <a:endParaRPr lang="zh-CN" altLang="en-US" sz="2800" dirty="0">
              <a:cs typeface="+mn-ea"/>
            </a:endParaRP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03C9AD1-A2B7-CF49-862B-5E920A727AB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4B4B0D6-9FC8-C446-9E00-E9760549A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441" y="3206750"/>
            <a:ext cx="2541722" cy="4445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6E69D3-C251-5B40-942D-B541B3735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5" y="1507606"/>
            <a:ext cx="6277767" cy="381816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6208049-6241-B04A-AA90-D4911D0E2A5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0" y="1532233"/>
            <a:ext cx="6214564" cy="338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6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2"/>
    </mc:Choice>
    <mc:Fallback xmlns="">
      <p:transition spd="slow" advTm="161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内容占位符 2">
            <a:extLst>
              <a:ext uri="{FF2B5EF4-FFF2-40B4-BE49-F238E27FC236}">
                <a16:creationId xmlns:a16="http://schemas.microsoft.com/office/drawing/2014/main" id="{D947FFD8-E8A1-E74B-A65C-7C53BAD6AD9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6" name="文本占位符 2">
            <a:extLst>
              <a:ext uri="{FF2B5EF4-FFF2-40B4-BE49-F238E27FC236}">
                <a16:creationId xmlns:a16="http://schemas.microsoft.com/office/drawing/2014/main" id="{524A15B7-51CD-9740-B061-1FBC991E0790}"/>
              </a:ext>
            </a:extLst>
          </p:cNvPr>
          <p:cNvSpPr txBox="1">
            <a:spLocks/>
          </p:cNvSpPr>
          <p:nvPr/>
        </p:nvSpPr>
        <p:spPr>
          <a:xfrm>
            <a:off x="1099815" y="316030"/>
            <a:ext cx="8920029" cy="525401"/>
          </a:xfrm>
          <a:prstGeom prst="rect">
            <a:avLst/>
          </a:prstGeom>
        </p:spPr>
        <p:txBody>
          <a:bodyPr vert="horz" lIns="0" tIns="46800" rIns="91440" bIns="468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cs typeface="+mn-ea"/>
              </a:rPr>
              <a:t>先前工作的局限性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8CB3E9B-7E8D-834F-B531-67743F0B8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963" y="3206750"/>
            <a:ext cx="2774196" cy="4445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3F53D62-EA9C-F047-925C-2ED4FA3F3004}"/>
              </a:ext>
            </a:extLst>
          </p:cNvPr>
          <p:cNvSpPr txBox="1"/>
          <p:nvPr/>
        </p:nvSpPr>
        <p:spPr>
          <a:xfrm>
            <a:off x="1478280" y="5684520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[1]</a:t>
            </a:r>
            <a:r>
              <a:rPr lang="en" altLang="zh-CN" sz="1400" dirty="0" err="1"/>
              <a:t>Ritze</a:t>
            </a:r>
            <a:r>
              <a:rPr lang="en" altLang="zh-CN" sz="1400" dirty="0"/>
              <a:t> D, Lehmberg O, </a:t>
            </a:r>
            <a:r>
              <a:rPr lang="en" altLang="zh-CN" sz="1400" dirty="0" err="1"/>
              <a:t>Oulabi</a:t>
            </a:r>
            <a:r>
              <a:rPr lang="en" altLang="zh-CN" sz="1400" dirty="0"/>
              <a:t> Y, et al. Profiling the potential of web tables for augmenting cross-domain knowledge bases[C]//Proceedings of the 25th international conference on world wide web. 2016: 251-261.</a:t>
            </a:r>
          </a:p>
          <a:p>
            <a:r>
              <a:rPr kumimoji="1" lang="en" altLang="zh-CN" sz="1400" dirty="0"/>
              <a:t>[2]Entity Discovery and Annotation in Tables. In Proceedings of the 16th International Conference on Extending Database Technology(EDBT’13).693–704.</a:t>
            </a:r>
            <a:endParaRPr kumimoji="1" lang="zh-CN" altLang="en-US" sz="1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85C1EF4-93F3-EB42-8157-0C441EE16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2399351"/>
            <a:ext cx="7247828" cy="242030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CA618C8-C391-FD4A-A52D-15EE5439D5D4}"/>
              </a:ext>
            </a:extLst>
          </p:cNvPr>
          <p:cNvSpPr txBox="1"/>
          <p:nvPr/>
        </p:nvSpPr>
        <p:spPr>
          <a:xfrm>
            <a:off x="2040696" y="989450"/>
            <a:ext cx="2692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experiment</a:t>
            </a:r>
            <a:endParaRPr kumimoji="1" lang="zh-CN" altLang="en-US" sz="32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4AC09B-9DB5-6042-9BE1-0749FB38DB07}"/>
              </a:ext>
            </a:extLst>
          </p:cNvPr>
          <p:cNvSpPr txBox="1"/>
          <p:nvPr/>
        </p:nvSpPr>
        <p:spPr>
          <a:xfrm>
            <a:off x="8487547" y="961739"/>
            <a:ext cx="2692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actually</a:t>
            </a:r>
            <a:endParaRPr kumimoji="1" lang="zh-CN" altLang="en-US" sz="3200" dirty="0"/>
          </a:p>
        </p:txBody>
      </p:sp>
      <p:pic>
        <p:nvPicPr>
          <p:cNvPr id="18" name="图形 17" descr="问号">
            <a:extLst>
              <a:ext uri="{FF2B5EF4-FFF2-40B4-BE49-F238E27FC236}">
                <a16:creationId xmlns:a16="http://schemas.microsoft.com/office/drawing/2014/main" id="{FCB32831-B1E0-0344-9F96-53B1D56200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07326" y="2797494"/>
            <a:ext cx="1652585" cy="165258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065B257-8896-1347-8070-75ED55101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210" y="1620384"/>
            <a:ext cx="8494233" cy="400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3E8B49D-EB9E-9144-A20B-AEB0E2BA3772}"/>
              </a:ext>
            </a:extLst>
          </p:cNvPr>
          <p:cNvSpPr txBox="1"/>
          <p:nvPr/>
        </p:nvSpPr>
        <p:spPr>
          <a:xfrm>
            <a:off x="2481136" y="1755837"/>
            <a:ext cx="26437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3200" b="1" dirty="0"/>
              <a:t>2.85% </a:t>
            </a:r>
            <a:endParaRPr kumimoji="1" lang="zh-CN" altLang="en-US" sz="3200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D9DEF4F-8E6D-6B4F-88F1-1C2E80671781}"/>
              </a:ext>
            </a:extLst>
          </p:cNvPr>
          <p:cNvSpPr txBox="1"/>
          <p:nvPr/>
        </p:nvSpPr>
        <p:spPr>
          <a:xfrm>
            <a:off x="8763778" y="1843063"/>
            <a:ext cx="5726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3200" b="1" dirty="0"/>
              <a:t>2</a:t>
            </a:r>
            <a:r>
              <a:rPr kumimoji="1" lang="en-US" altLang="zh-CN" sz="3200" b="1" dirty="0"/>
              <a:t>2</a:t>
            </a:r>
            <a:r>
              <a:rPr kumimoji="1" lang="en" altLang="zh-CN" sz="3200" b="1" dirty="0"/>
              <a:t>% </a:t>
            </a:r>
            <a:endParaRPr kumimoji="1"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1893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19"/>
    </mc:Choice>
    <mc:Fallback xmlns="">
      <p:transition spd="slow" advTm="35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6A9FF-9FD6-41F7-91DF-99F1B520CE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Mice_hao</a:t>
            </a:r>
            <a:endParaRPr lang="zh-CN" alt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先前工作的局限性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25663D7-AEA2-184A-9ED0-DC3DFBA66FF2}"/>
              </a:ext>
            </a:extLst>
          </p:cNvPr>
          <p:cNvSpPr txBox="1"/>
          <p:nvPr/>
        </p:nvSpPr>
        <p:spPr>
          <a:xfrm>
            <a:off x="1310371" y="1104596"/>
            <a:ext cx="7056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linking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entities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 table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42DC467-32DD-F34F-BA7F-3C85FA11A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50" y="1473928"/>
            <a:ext cx="9232900" cy="4445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B9BB046-3737-194D-BE86-8CB32EBE4EE2}"/>
              </a:ext>
            </a:extLst>
          </p:cNvPr>
          <p:cNvSpPr/>
          <p:nvPr/>
        </p:nvSpPr>
        <p:spPr>
          <a:xfrm>
            <a:off x="1089281" y="52387"/>
            <a:ext cx="4587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﻿Novel</a:t>
            </a:r>
            <a:r>
              <a:rPr lang="zh-CN" altLang="en-US" b="1" dirty="0"/>
              <a:t> </a:t>
            </a:r>
            <a:r>
              <a:rPr lang="en-US" altLang="zh-CN" b="1" dirty="0"/>
              <a:t>Entity</a:t>
            </a:r>
            <a:r>
              <a:rPr lang="zh-CN" altLang="en-US" b="1" dirty="0"/>
              <a:t> </a:t>
            </a:r>
            <a:r>
              <a:rPr lang="en-US" altLang="zh-CN" b="1" dirty="0"/>
              <a:t>Discovery</a:t>
            </a:r>
            <a:r>
              <a:rPr lang="zh-CN" altLang="en-US" b="1" dirty="0"/>
              <a:t> </a:t>
            </a:r>
            <a:r>
              <a:rPr lang="en-US" altLang="zh-CN" b="1" dirty="0"/>
              <a:t>from</a:t>
            </a:r>
            <a:r>
              <a:rPr lang="zh-CN" altLang="en-US" b="1" dirty="0"/>
              <a:t> </a:t>
            </a:r>
            <a:r>
              <a:rPr lang="en-US" altLang="zh-CN" b="1" dirty="0"/>
              <a:t>Web</a:t>
            </a:r>
            <a:r>
              <a:rPr lang="zh-CN" altLang="en-US" b="1" dirty="0"/>
              <a:t> </a:t>
            </a:r>
            <a:r>
              <a:rPr lang="en-US" altLang="zh-CN" b="1" dirty="0"/>
              <a:t>Tables</a:t>
            </a:r>
            <a:endParaRPr kumimoji="1" lang="en" altLang="zh-CN" sz="2000" b="1" dirty="0"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523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10EFAE-C8FA-436D-8F61-E91C8723F5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463846"/>
          </a:xfrm>
        </p:spPr>
        <p:txBody>
          <a:bodyPr/>
          <a:lstStyle/>
          <a:p>
            <a:r>
              <a:rPr lang="zh-CN" altLang="en-US" sz="2400" dirty="0"/>
              <a:t>本文贡献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0759263-1837-B940-A45E-DA3EA66E3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431" y="3206750"/>
            <a:ext cx="2805193" cy="444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6EC92F3-FC44-1D47-BCCF-C9108BA06A95}"/>
              </a:ext>
            </a:extLst>
          </p:cNvPr>
          <p:cNvSpPr/>
          <p:nvPr/>
        </p:nvSpPr>
        <p:spPr>
          <a:xfrm>
            <a:off x="1216933" y="2329587"/>
            <a:ext cx="859119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的匹配方法，其中包括实体链接和列标题匹配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的匹配方法扩充到了整个表语料库，匹配了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万个网络表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提出了基于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的新实体发现方法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6979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3E6652-A975-4BF3-B275-D804D0539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问题定义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94C8B3E-7F26-48C7-B7D4-7E86A8E9D0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C25C8D-E130-4B86-A5B3-6F0EB43F30E7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0248" y="6248581"/>
            <a:ext cx="334264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D55B5A4-CBC6-495A-8FE1-D5F33DFED0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88" t="13433" r="24588" b="26261"/>
          <a:stretch>
            <a:fillRect/>
          </a:stretch>
        </p:blipFill>
        <p:spPr>
          <a:xfrm>
            <a:off x="1113695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489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1898226" cy="832087"/>
          </a:xfrm>
        </p:spPr>
        <p:txBody>
          <a:bodyPr/>
          <a:lstStyle/>
          <a:p>
            <a:r>
              <a:rPr lang="zh-CN" altLang="en-US" sz="2400" dirty="0"/>
              <a:t>问题定义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16B571B-3956-4F13-B49D-4EE855A7F534}"/>
              </a:ext>
            </a:extLst>
          </p:cNvPr>
          <p:cNvSpPr/>
          <p:nvPr/>
        </p:nvSpPr>
        <p:spPr>
          <a:xfrm>
            <a:off x="357457" y="1060309"/>
            <a:ext cx="4869863" cy="2828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Definition1(Table-to-KB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matching):Table-to-KB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matching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linking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cells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entities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predicates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KB.</a:t>
            </a:r>
          </a:p>
          <a:p>
            <a:pPr>
              <a:lnSpc>
                <a:spcPct val="125000"/>
              </a:lnSpc>
            </a:pPr>
            <a:endParaRPr lang="en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Definition2(Novel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entity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discovery):Novel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entity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discovery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predicting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unlinked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mentions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relational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in-</a:t>
            </a:r>
            <a:r>
              <a:rPr lang="en" altLang="zh-CN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KB,out</a:t>
            </a:r>
            <a:r>
              <a:rPr lang="en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-of-</a:t>
            </a:r>
            <a:r>
              <a:rPr lang="en" altLang="zh-CN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KB,or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entities.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表格 2">
                <a:extLst>
                  <a:ext uri="{FF2B5EF4-FFF2-40B4-BE49-F238E27FC236}">
                    <a16:creationId xmlns:a16="http://schemas.microsoft.com/office/drawing/2014/main" id="{727E136E-8621-5C46-B119-94C6BF99634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63752158"/>
                  </p:ext>
                </p:extLst>
              </p:nvPr>
            </p:nvGraphicFramePr>
            <p:xfrm>
              <a:off x="5159902" y="1537510"/>
              <a:ext cx="6869703" cy="228924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3820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6270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0" dirty="0">
                              <a:ea typeface="Cambria Math" panose="02040503050406030204" pitchFamily="18" charset="0"/>
                            </a:rPr>
                            <a:t>M=&lt;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…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altLang="zh-CN" b="0" dirty="0">
                              <a:ea typeface="Cambria Math" panose="02040503050406030204" pitchFamily="18" charset="0"/>
                            </a:rPr>
                            <a:t>&gt;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Sequence of core column mentions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62795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altLang="zh-CN" b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b="0" dirty="0" smtClean="0">
                                    <a:ea typeface="Cambria Math" panose="02040503050406030204" pitchFamily="18" charset="0"/>
                                  </a:rPr>
                                  <m:t>=&lt;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…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  <m:r>
                                  <m:rPr>
                                    <m:nor/>
                                  </m:rPr>
                                  <a:rPr lang="en-US" altLang="zh-CN" b="0" dirty="0">
                                    <a:ea typeface="Cambria Math" panose="02040503050406030204" pitchFamily="18" charset="0"/>
                                  </a:rPr>
                                  <m:t>&gt;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  <a:p>
                          <a:pPr algn="ctr"/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Sequence 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heading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labels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62795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altLang="zh-CN" b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V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b="0" dirty="0" smtClean="0"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p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∗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𝑀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  <a:p>
                          <a:pPr algn="ctr"/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Matrix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remaining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tabular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content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表格 2">
                <a:extLst>
                  <a:ext uri="{FF2B5EF4-FFF2-40B4-BE49-F238E27FC236}">
                    <a16:creationId xmlns:a16="http://schemas.microsoft.com/office/drawing/2014/main" id="{727E136E-8621-5C46-B119-94C6BF99634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63752158"/>
                  </p:ext>
                </p:extLst>
              </p:nvPr>
            </p:nvGraphicFramePr>
            <p:xfrm>
              <a:off x="5159902" y="1537510"/>
              <a:ext cx="6869703" cy="228924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3820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627083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64000" r="-146154" b="-20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Sequence of core column mentions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164000" r="-146154" b="-104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Sequence 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heading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labels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258824" r="-146154" b="-1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Matrix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remaining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tabular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content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8" name="图片 17">
            <a:extLst>
              <a:ext uri="{FF2B5EF4-FFF2-40B4-BE49-F238E27FC236}">
                <a16:creationId xmlns:a16="http://schemas.microsoft.com/office/drawing/2014/main" id="{A200C09F-07D1-6442-B727-164CDCF19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3826758"/>
            <a:ext cx="6892290" cy="296481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5B85F8-5AC7-0343-98C0-E0BC760DFB0A}"/>
              </a:ext>
            </a:extLst>
          </p:cNvPr>
          <p:cNvSpPr/>
          <p:nvPr/>
        </p:nvSpPr>
        <p:spPr>
          <a:xfrm>
            <a:off x="7493150" y="4357994"/>
            <a:ext cx="53389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实体链接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列标题属性匹配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新实体分类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1" dirty="0"/>
              <a:t>﻿Novel</a:t>
            </a:r>
            <a:r>
              <a:rPr lang="zh-CN" altLang="en-US" b="1" dirty="0"/>
              <a:t> </a:t>
            </a:r>
            <a:r>
              <a:rPr lang="en-US" altLang="zh-CN" b="1" dirty="0"/>
              <a:t>Entity</a:t>
            </a:r>
            <a:r>
              <a:rPr lang="zh-CN" altLang="en-US" b="1" dirty="0"/>
              <a:t> </a:t>
            </a:r>
            <a:r>
              <a:rPr lang="en-US" altLang="zh-CN" b="1" dirty="0"/>
              <a:t>Classification)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7351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3E6652-A975-4BF3-B275-D804D0539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  <a:endParaRPr lang="en-US" altLang="zh-CN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94C8B3E-7F26-48C7-B7D4-7E86A8E9D0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C25C8D-E130-4B86-A5B3-6F0EB43F30E7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0248" y="6248581"/>
            <a:ext cx="334264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cs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F4D839-5EDC-DD4C-90E9-4FD14669BA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88" t="13433" r="24588" b="26261"/>
          <a:stretch>
            <a:fillRect/>
          </a:stretch>
        </p:blipFill>
        <p:spPr>
          <a:xfrm>
            <a:off x="1115807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3818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4290851" cy="832087"/>
          </a:xfrm>
        </p:spPr>
        <p:txBody>
          <a:bodyPr/>
          <a:lstStyle/>
          <a:p>
            <a:r>
              <a:rPr lang="zh-CN" altLang="en-US" sz="2400" dirty="0"/>
              <a:t>实验步骤 </a:t>
            </a:r>
            <a:r>
              <a:rPr lang="en-US" altLang="zh-CN" sz="2400" dirty="0"/>
              <a:t>1</a:t>
            </a:r>
            <a:r>
              <a:rPr lang="zh-CN" altLang="en-US" sz="2400" dirty="0"/>
              <a:t> 实体链接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AF4EE2-37E9-864F-AABF-87394656B3CF}"/>
              </a:ext>
            </a:extLst>
          </p:cNvPr>
          <p:cNvSpPr txBox="1"/>
          <p:nvPr/>
        </p:nvSpPr>
        <p:spPr>
          <a:xfrm>
            <a:off x="660400" y="950167"/>
            <a:ext cx="33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1.1</a:t>
            </a:r>
            <a:r>
              <a:rPr kumimoji="1" lang="zh-CN" altLang="en-US" dirty="0"/>
              <a:t>候选生成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6" name="表格 2">
                <a:extLst>
                  <a:ext uri="{FF2B5EF4-FFF2-40B4-BE49-F238E27FC236}">
                    <a16:creationId xmlns:a16="http://schemas.microsoft.com/office/drawing/2014/main" id="{47093B5F-D77E-D845-8349-F93F70BFE0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79407803"/>
                  </p:ext>
                </p:extLst>
              </p:nvPr>
            </p:nvGraphicFramePr>
            <p:xfrm>
              <a:off x="2640057" y="3686677"/>
              <a:ext cx="6869703" cy="257435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CN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m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mention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Core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column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CN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C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b="0" dirty="0" smtClean="0"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𝑅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l</m:t>
                                    </m:r>
                                    <m: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∗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k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Matrix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mention-candidate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  <m:t>y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KB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types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of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candidate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sz="1800" b="1" kern="1200" dirty="0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+mn-lt"/>
                                  <a:ea typeface="+mn-ea"/>
                                  <a:cs typeface="+mn-cs"/>
                                </a:rPr>
                                <m:t>c</m:t>
                              </m:r>
                              <m:r>
                                <a:rPr lang="en-US" altLang="zh-CN" sz="1800" b="1" kern="1200" dirty="0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+mn-lt"/>
                                  <a:ea typeface="+mn-ea"/>
                                  <a:cs typeface="+mn-cs"/>
                                </a:rPr>
                                <m:t>∈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800" b="1" kern="1200" dirty="0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+mn-lt"/>
                                  <a:ea typeface="+mn-ea"/>
                                  <a:cs typeface="+mn-cs"/>
                                </a:rPr>
                                <m:t>C</m:t>
                              </m:r>
                            </m:oMath>
                          </a14:m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Majority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694209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6" name="表格 2">
                <a:extLst>
                  <a:ext uri="{FF2B5EF4-FFF2-40B4-BE49-F238E27FC236}">
                    <a16:creationId xmlns:a16="http://schemas.microsoft.com/office/drawing/2014/main" id="{47093B5F-D77E-D845-8349-F93F70BFE0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79407803"/>
                  </p:ext>
                </p:extLst>
              </p:nvPr>
            </p:nvGraphicFramePr>
            <p:xfrm>
              <a:off x="2640057" y="3686677"/>
              <a:ext cx="6869703" cy="257435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t="-80952" r="-146606" b="-3119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A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mention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Core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column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t="-176744" r="-146606" b="-2046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Matrix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of</a:t>
                          </a:r>
                          <a:r>
                            <a:rPr lang="zh-CN" altLang="en-US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 </a:t>
                          </a:r>
                          <a:r>
                            <a:rPr lang="en-US" altLang="zh-CN" b="1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a:t>mention-candidate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t="-276744" r="-146606" b="-1046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68847" t="-276744" r="-935" b="-1046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M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Majority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694209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11A9FC69-6B24-2F48-B4D7-D479DB3A0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3040" y="1615286"/>
            <a:ext cx="3657600" cy="8255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5BE6ECD-3BC5-9A4A-AD46-5D492C2E137C}"/>
              </a:ext>
            </a:extLst>
          </p:cNvPr>
          <p:cNvSpPr txBox="1"/>
          <p:nvPr/>
        </p:nvSpPr>
        <p:spPr>
          <a:xfrm>
            <a:off x="1600200" y="2727960"/>
            <a:ext cx="940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Use Wikipedia search API combines a keyword-based method with article popularity</a:t>
            </a:r>
          </a:p>
        </p:txBody>
      </p:sp>
    </p:spTree>
    <p:extLst>
      <p:ext uri="{BB962C8B-B14F-4D97-AF65-F5344CB8AC3E}">
        <p14:creationId xmlns:p14="http://schemas.microsoft.com/office/powerpoint/2010/main" val="2392985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4290851" cy="832087"/>
          </a:xfrm>
        </p:spPr>
        <p:txBody>
          <a:bodyPr/>
          <a:lstStyle/>
          <a:p>
            <a:r>
              <a:rPr lang="zh-CN" altLang="en-US" sz="2400" dirty="0"/>
              <a:t>实验步骤 </a:t>
            </a:r>
            <a:r>
              <a:rPr lang="en-US" altLang="zh-CN" sz="2400" dirty="0"/>
              <a:t>1</a:t>
            </a:r>
            <a:r>
              <a:rPr lang="zh-CN" altLang="en-US" sz="2400" dirty="0"/>
              <a:t> 实体链接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AF4EE2-37E9-864F-AABF-87394656B3CF}"/>
              </a:ext>
            </a:extLst>
          </p:cNvPr>
          <p:cNvSpPr txBox="1"/>
          <p:nvPr/>
        </p:nvSpPr>
        <p:spPr>
          <a:xfrm>
            <a:off x="660400" y="950167"/>
            <a:ext cx="33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1.2</a:t>
            </a:r>
            <a:r>
              <a:rPr kumimoji="1" lang="zh-CN" altLang="en-US" dirty="0"/>
              <a:t>候选分类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33916BF-8140-9C47-9D24-B8AB94DF4B6E}"/>
              </a:ext>
            </a:extLst>
          </p:cNvPr>
          <p:cNvSpPr/>
          <p:nvPr/>
        </p:nvSpPr>
        <p:spPr>
          <a:xfrm>
            <a:off x="2331720" y="950167"/>
            <a:ext cx="5338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1.Lexical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Similarity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词汇相似性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2.Semantic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Simlarity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语义相似性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ED7F2BA-0B56-B348-B7B4-10ACB45AB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913" y="2014310"/>
            <a:ext cx="7066087" cy="296926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FC6B34B-CAF6-6D46-B3AC-5EF50D956789}"/>
              </a:ext>
            </a:extLst>
          </p:cNvPr>
          <p:cNvSpPr txBox="1"/>
          <p:nvPr/>
        </p:nvSpPr>
        <p:spPr>
          <a:xfrm>
            <a:off x="4003040" y="5227320"/>
            <a:ext cx="6009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1.Lexical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Similarity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词汇相似性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1450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4290851" cy="832087"/>
          </a:xfrm>
        </p:spPr>
        <p:txBody>
          <a:bodyPr/>
          <a:lstStyle/>
          <a:p>
            <a:r>
              <a:rPr lang="zh-CN" altLang="en-US" sz="2400" dirty="0"/>
              <a:t>实验步骤 </a:t>
            </a:r>
            <a:r>
              <a:rPr lang="en-US" altLang="zh-CN" sz="2400" dirty="0"/>
              <a:t>1</a:t>
            </a:r>
            <a:r>
              <a:rPr lang="zh-CN" altLang="en-US" sz="2400" dirty="0"/>
              <a:t> 实体链接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AF4EE2-37E9-864F-AABF-87394656B3CF}"/>
              </a:ext>
            </a:extLst>
          </p:cNvPr>
          <p:cNvSpPr txBox="1"/>
          <p:nvPr/>
        </p:nvSpPr>
        <p:spPr>
          <a:xfrm>
            <a:off x="660400" y="950167"/>
            <a:ext cx="33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1.2</a:t>
            </a:r>
            <a:r>
              <a:rPr kumimoji="1" lang="zh-CN" altLang="en-US" dirty="0"/>
              <a:t>候选分类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33916BF-8140-9C47-9D24-B8AB94DF4B6E}"/>
              </a:ext>
            </a:extLst>
          </p:cNvPr>
          <p:cNvSpPr/>
          <p:nvPr/>
        </p:nvSpPr>
        <p:spPr>
          <a:xfrm>
            <a:off x="2331720" y="950167"/>
            <a:ext cx="5338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1.Lexical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Similarity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词汇相似性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2.Semantic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Simlarity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语义相似性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C6B34B-CAF6-6D46-B3AC-5EF50D956789}"/>
              </a:ext>
            </a:extLst>
          </p:cNvPr>
          <p:cNvSpPr txBox="1"/>
          <p:nvPr/>
        </p:nvSpPr>
        <p:spPr>
          <a:xfrm>
            <a:off x="4003040" y="5227320"/>
            <a:ext cx="6009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2.Semantic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Simlarity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语义相似性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346F2C-4979-9247-9E5D-BAA468156EDC}"/>
              </a:ext>
            </a:extLst>
          </p:cNvPr>
          <p:cNvSpPr txBox="1"/>
          <p:nvPr/>
        </p:nvSpPr>
        <p:spPr>
          <a:xfrm>
            <a:off x="2849880" y="1819306"/>
            <a:ext cx="776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Employ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semantic matching method for short text </a:t>
            </a:r>
            <a:r>
              <a:rPr kumimoji="1" lang="zh-CN" altLang="en-US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5" name="表格 2">
                <a:extLst>
                  <a:ext uri="{FF2B5EF4-FFF2-40B4-BE49-F238E27FC236}">
                    <a16:creationId xmlns:a16="http://schemas.microsoft.com/office/drawing/2014/main" id="{24651F50-170E-7649-A430-DFE2F116577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0161360"/>
                  </p:ext>
                </p:extLst>
              </p:nvPr>
            </p:nvGraphicFramePr>
            <p:xfrm>
              <a:off x="2472417" y="2290911"/>
              <a:ext cx="6869703" cy="267071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∅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∅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∅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  <a:p>
                          <a:pPr algn="ctr"/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altLang="zh-CN" dirty="0"/>
                            <a:t> candidate textual 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zh-CN" altLang="en-US" i="1" smtClean="0">
                                    <a:latin typeface="Cambria Math" panose="02040503050406030204" pitchFamily="18" charset="0"/>
                                  </a:rPr>
                                  <m:t>∅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/>
                            <a:t>Matching score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694209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5" name="表格 2">
                <a:extLst>
                  <a:ext uri="{FF2B5EF4-FFF2-40B4-BE49-F238E27FC236}">
                    <a16:creationId xmlns:a16="http://schemas.microsoft.com/office/drawing/2014/main" id="{24651F50-170E-7649-A430-DFE2F116577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0161360"/>
                  </p:ext>
                </p:extLst>
              </p:nvPr>
            </p:nvGraphicFramePr>
            <p:xfrm>
              <a:off x="2472417" y="2290911"/>
              <a:ext cx="6869703" cy="267071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79070" r="-146154" b="-3186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183333" r="-146154" b="-226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233333" r="-146154" b="-862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69159" t="-233333" r="-623" b="-862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  <a:tr h="543724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452" t="-395349" r="-146154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/>
                            <a:t>Matching score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69420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C9FA05A6-C8B5-844B-8680-F5C1B24C07D0}"/>
              </a:ext>
            </a:extLst>
          </p:cNvPr>
          <p:cNvSpPr txBox="1"/>
          <p:nvPr/>
        </p:nvSpPr>
        <p:spPr>
          <a:xfrm>
            <a:off x="749127" y="5791258"/>
            <a:ext cx="33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1.3</a:t>
            </a:r>
            <a:r>
              <a:rPr kumimoji="1" lang="zh-CN" altLang="en-US" dirty="0"/>
              <a:t>实体消歧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3AE43E-B598-3B4A-B38A-F1A4A5F532BE}"/>
              </a:ext>
            </a:extLst>
          </p:cNvPr>
          <p:cNvSpPr txBox="1"/>
          <p:nvPr/>
        </p:nvSpPr>
        <p:spPr>
          <a:xfrm>
            <a:off x="2350684" y="5723167"/>
            <a:ext cx="9403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通过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Lexical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Similarity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词汇相似性和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Semantic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Simlarity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语义相似性的计算打分，从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top-k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选取排名靠前的候选者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3673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日期占位符 54">
            <a:extLst>
              <a:ext uri="{FF2B5EF4-FFF2-40B4-BE49-F238E27FC236}">
                <a16:creationId xmlns:a16="http://schemas.microsoft.com/office/drawing/2014/main" id="{39A700E1-F314-4BF6-AC7F-2DA145A2C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9D947B5-6A62-4899-BF51-8BB8BFE7141F}"/>
              </a:ext>
            </a:extLst>
          </p:cNvPr>
          <p:cNvSpPr txBox="1"/>
          <p:nvPr/>
        </p:nvSpPr>
        <p:spPr>
          <a:xfrm>
            <a:off x="7565045" y="812926"/>
            <a:ext cx="379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445437"/>
                </a:solidFill>
                <a:latin typeface="Microsoft YaHei"/>
                <a:cs typeface="+mn-ea"/>
              </a:rPr>
              <a:t>BACKGROUND</a:t>
            </a:r>
            <a:endParaRPr lang="zh-CN" altLang="en-US" sz="2800" b="1" dirty="0">
              <a:solidFill>
                <a:srgbClr val="445437"/>
              </a:solidFill>
              <a:latin typeface="Microsoft YaHei"/>
              <a:cs typeface="+mn-ea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869C50FF-AAAC-4AC9-A454-CFF0E4B19F00}"/>
              </a:ext>
            </a:extLst>
          </p:cNvPr>
          <p:cNvSpPr txBox="1"/>
          <p:nvPr/>
        </p:nvSpPr>
        <p:spPr>
          <a:xfrm>
            <a:off x="7870492" y="1761539"/>
            <a:ext cx="3304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>
                <a:solidFill>
                  <a:srgbClr val="445437"/>
                </a:solidFill>
                <a:latin typeface="Microsoft YaHei"/>
                <a:ea typeface="Microsoft YaHei"/>
                <a:cs typeface="+mn-ea"/>
              </a:rPr>
              <a:t>REKATED</a:t>
            </a:r>
            <a:r>
              <a:rPr lang="zh-CN" altLang="en-US" sz="2800" b="1" dirty="0">
                <a:solidFill>
                  <a:srgbClr val="445437"/>
                </a:solidFill>
                <a:latin typeface="Microsoft YaHei"/>
                <a:ea typeface="Microsoft YaHei"/>
                <a:cs typeface="+mn-ea"/>
              </a:rPr>
              <a:t> </a:t>
            </a:r>
            <a:r>
              <a:rPr lang="en-US" altLang="zh-CN" sz="2800" b="1" dirty="0">
                <a:solidFill>
                  <a:srgbClr val="445437"/>
                </a:solidFill>
                <a:latin typeface="Microsoft YaHei"/>
                <a:ea typeface="Microsoft YaHei"/>
                <a:cs typeface="+mn-ea"/>
              </a:rPr>
              <a:t>WORK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5437"/>
              </a:solidFill>
              <a:effectLst/>
              <a:uLnTx/>
              <a:uFillTx/>
              <a:latin typeface="Microsoft YaHei"/>
              <a:ea typeface="Microsoft YaHei"/>
              <a:cs typeface="+mn-ea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FD0BBBE-987E-42DB-9D8F-DC317DB0404C}"/>
              </a:ext>
            </a:extLst>
          </p:cNvPr>
          <p:cNvSpPr txBox="1"/>
          <p:nvPr/>
        </p:nvSpPr>
        <p:spPr>
          <a:xfrm>
            <a:off x="8136855" y="2710152"/>
            <a:ext cx="286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STATEMENT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5437"/>
              </a:solidFill>
              <a:effectLst/>
              <a:uLnTx/>
              <a:uFillTx/>
              <a:latin typeface="Microsoft YaHei"/>
              <a:ea typeface="Microsoft YaHei"/>
              <a:cs typeface="+mn-ea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486EF1D-DCAA-4629-8A3D-09363BDD6388}"/>
              </a:ext>
            </a:extLst>
          </p:cNvPr>
          <p:cNvSpPr txBox="1"/>
          <p:nvPr/>
        </p:nvSpPr>
        <p:spPr>
          <a:xfrm>
            <a:off x="8136855" y="3658765"/>
            <a:ext cx="2774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RESULT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45437"/>
              </a:solidFill>
              <a:effectLst/>
              <a:uLnTx/>
              <a:uFillTx/>
              <a:latin typeface="Microsoft YaHei"/>
              <a:ea typeface="Microsoft YaHei"/>
              <a:cs typeface="+mn-ea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70EB1FC2-3197-4F3F-B659-CAD21008F276}"/>
              </a:ext>
            </a:extLst>
          </p:cNvPr>
          <p:cNvGrpSpPr/>
          <p:nvPr/>
        </p:nvGrpSpPr>
        <p:grpSpPr>
          <a:xfrm>
            <a:off x="6237602" y="1758101"/>
            <a:ext cx="495959" cy="495959"/>
            <a:chOff x="6932134" y="1758101"/>
            <a:chExt cx="495959" cy="495959"/>
          </a:xfrm>
        </p:grpSpPr>
        <p:sp>
          <p:nvSpPr>
            <p:cNvPr id="63" name="íṥļîḓê">
              <a:extLst>
                <a:ext uri="{FF2B5EF4-FFF2-40B4-BE49-F238E27FC236}">
                  <a16:creationId xmlns:a16="http://schemas.microsoft.com/office/drawing/2014/main" id="{01E36EAE-42CA-4AC5-BF76-2A249F69AECA}"/>
                </a:ext>
              </a:extLst>
            </p:cNvPr>
            <p:cNvSpPr/>
            <p:nvPr/>
          </p:nvSpPr>
          <p:spPr>
            <a:xfrm>
              <a:off x="6932134" y="175810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4" name="íṥlíḓê">
              <a:extLst>
                <a:ext uri="{FF2B5EF4-FFF2-40B4-BE49-F238E27FC236}">
                  <a16:creationId xmlns:a16="http://schemas.microsoft.com/office/drawing/2014/main" id="{915A4AC7-B1A5-47A4-A079-3300AB579DD5}"/>
                </a:ext>
              </a:extLst>
            </p:cNvPr>
            <p:cNvSpPr/>
            <p:nvPr/>
          </p:nvSpPr>
          <p:spPr>
            <a:xfrm>
              <a:off x="6977987" y="180395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5" name="ïśļiḑé">
              <a:extLst>
                <a:ext uri="{FF2B5EF4-FFF2-40B4-BE49-F238E27FC236}">
                  <a16:creationId xmlns:a16="http://schemas.microsoft.com/office/drawing/2014/main" id="{71950116-0050-4CF2-A8C2-568E8B925481}"/>
                </a:ext>
              </a:extLst>
            </p:cNvPr>
            <p:cNvSpPr/>
            <p:nvPr/>
          </p:nvSpPr>
          <p:spPr>
            <a:xfrm>
              <a:off x="7055794" y="192424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0D114120-8F70-4887-B86F-0391C5982EFA}"/>
              </a:ext>
            </a:extLst>
          </p:cNvPr>
          <p:cNvGrpSpPr/>
          <p:nvPr/>
        </p:nvGrpSpPr>
        <p:grpSpPr>
          <a:xfrm>
            <a:off x="6418415" y="2706714"/>
            <a:ext cx="495959" cy="495959"/>
            <a:chOff x="7112947" y="2706714"/>
            <a:chExt cx="495959" cy="495959"/>
          </a:xfrm>
        </p:grpSpPr>
        <p:sp>
          <p:nvSpPr>
            <p:cNvPr id="67" name="íṥļîḓê">
              <a:extLst>
                <a:ext uri="{FF2B5EF4-FFF2-40B4-BE49-F238E27FC236}">
                  <a16:creationId xmlns:a16="http://schemas.microsoft.com/office/drawing/2014/main" id="{F6EFE498-5CFE-4759-B437-268929A27E1A}"/>
                </a:ext>
              </a:extLst>
            </p:cNvPr>
            <p:cNvSpPr/>
            <p:nvPr/>
          </p:nvSpPr>
          <p:spPr>
            <a:xfrm>
              <a:off x="7112947" y="2706714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8" name="íṥlíḓê">
              <a:extLst>
                <a:ext uri="{FF2B5EF4-FFF2-40B4-BE49-F238E27FC236}">
                  <a16:creationId xmlns:a16="http://schemas.microsoft.com/office/drawing/2014/main" id="{A78F40A1-B6AB-437F-A6BC-B2E38C094C19}"/>
                </a:ext>
              </a:extLst>
            </p:cNvPr>
            <p:cNvSpPr/>
            <p:nvPr/>
          </p:nvSpPr>
          <p:spPr>
            <a:xfrm>
              <a:off x="7158800" y="2752567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9" name="ïśļiḑé">
              <a:extLst>
                <a:ext uri="{FF2B5EF4-FFF2-40B4-BE49-F238E27FC236}">
                  <a16:creationId xmlns:a16="http://schemas.microsoft.com/office/drawing/2014/main" id="{E157846C-EF00-4145-9CE1-45D187372E7E}"/>
                </a:ext>
              </a:extLst>
            </p:cNvPr>
            <p:cNvSpPr/>
            <p:nvPr/>
          </p:nvSpPr>
          <p:spPr>
            <a:xfrm>
              <a:off x="7236607" y="2872855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sp>
        <p:nvSpPr>
          <p:cNvPr id="70" name="íṥļîḓê">
            <a:extLst>
              <a:ext uri="{FF2B5EF4-FFF2-40B4-BE49-F238E27FC236}">
                <a16:creationId xmlns:a16="http://schemas.microsoft.com/office/drawing/2014/main" id="{32DD21EB-D208-4FF2-A2AE-829E6126845B}"/>
              </a:ext>
            </a:extLst>
          </p:cNvPr>
          <p:cNvSpPr/>
          <p:nvPr/>
        </p:nvSpPr>
        <p:spPr>
          <a:xfrm>
            <a:off x="6418415" y="3655328"/>
            <a:ext cx="495959" cy="495959"/>
          </a:xfrm>
          <a:prstGeom prst="ellipse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1" name="íṥlíḓê">
            <a:extLst>
              <a:ext uri="{FF2B5EF4-FFF2-40B4-BE49-F238E27FC236}">
                <a16:creationId xmlns:a16="http://schemas.microsoft.com/office/drawing/2014/main" id="{74261EC3-0756-4A4F-8557-62A29DB2BA4A}"/>
              </a:ext>
            </a:extLst>
          </p:cNvPr>
          <p:cNvSpPr/>
          <p:nvPr/>
        </p:nvSpPr>
        <p:spPr>
          <a:xfrm>
            <a:off x="6464268" y="3701181"/>
            <a:ext cx="404253" cy="404253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2" name="ïśļiḑé">
            <a:extLst>
              <a:ext uri="{FF2B5EF4-FFF2-40B4-BE49-F238E27FC236}">
                <a16:creationId xmlns:a16="http://schemas.microsoft.com/office/drawing/2014/main" id="{8249E005-5A1C-4C77-9E3B-EA915A4DBCEB}"/>
              </a:ext>
            </a:extLst>
          </p:cNvPr>
          <p:cNvSpPr/>
          <p:nvPr/>
        </p:nvSpPr>
        <p:spPr>
          <a:xfrm>
            <a:off x="6542075" y="3821469"/>
            <a:ext cx="248637" cy="163678"/>
          </a:xfrm>
          <a:custGeom>
            <a:avLst/>
            <a:gdLst>
              <a:gd name="connsiteX0" fmla="*/ 424341 w 607145"/>
              <a:gd name="connsiteY0" fmla="*/ 192546 h 399683"/>
              <a:gd name="connsiteX1" fmla="*/ 374104 w 607145"/>
              <a:gd name="connsiteY1" fmla="*/ 200647 h 399683"/>
              <a:gd name="connsiteX2" fmla="*/ 369850 w 607145"/>
              <a:gd name="connsiteY2" fmla="*/ 214854 h 399683"/>
              <a:gd name="connsiteX3" fmla="*/ 384076 w 607145"/>
              <a:gd name="connsiteY3" fmla="*/ 219247 h 399683"/>
              <a:gd name="connsiteX4" fmla="*/ 400942 w 607145"/>
              <a:gd name="connsiteY4" fmla="*/ 213975 h 399683"/>
              <a:gd name="connsiteX5" fmla="*/ 498617 w 607145"/>
              <a:gd name="connsiteY5" fmla="*/ 232429 h 399683"/>
              <a:gd name="connsiteX6" fmla="*/ 539828 w 607145"/>
              <a:gd name="connsiteY6" fmla="*/ 250443 h 399683"/>
              <a:gd name="connsiteX7" fmla="*/ 544668 w 607145"/>
              <a:gd name="connsiteY7" fmla="*/ 251615 h 399683"/>
              <a:gd name="connsiteX8" fmla="*/ 554054 w 607145"/>
              <a:gd name="connsiteY8" fmla="*/ 245903 h 399683"/>
              <a:gd name="connsiteX9" fmla="*/ 549508 w 607145"/>
              <a:gd name="connsiteY9" fmla="*/ 231843 h 399683"/>
              <a:gd name="connsiteX10" fmla="*/ 424341 w 607145"/>
              <a:gd name="connsiteY10" fmla="*/ 192546 h 399683"/>
              <a:gd name="connsiteX11" fmla="*/ 179418 w 607145"/>
              <a:gd name="connsiteY11" fmla="*/ 192544 h 399683"/>
              <a:gd name="connsiteX12" fmla="*/ 54260 w 607145"/>
              <a:gd name="connsiteY12" fmla="*/ 231696 h 399683"/>
              <a:gd name="connsiteX13" fmla="*/ 49714 w 607145"/>
              <a:gd name="connsiteY13" fmla="*/ 245903 h 399683"/>
              <a:gd name="connsiteX14" fmla="*/ 59099 w 607145"/>
              <a:gd name="connsiteY14" fmla="*/ 251615 h 399683"/>
              <a:gd name="connsiteX15" fmla="*/ 63939 w 607145"/>
              <a:gd name="connsiteY15" fmla="*/ 250443 h 399683"/>
              <a:gd name="connsiteX16" fmla="*/ 105147 w 607145"/>
              <a:gd name="connsiteY16" fmla="*/ 232429 h 399683"/>
              <a:gd name="connsiteX17" fmla="*/ 202962 w 607145"/>
              <a:gd name="connsiteY17" fmla="*/ 213975 h 399683"/>
              <a:gd name="connsiteX18" fmla="*/ 219680 w 607145"/>
              <a:gd name="connsiteY18" fmla="*/ 219247 h 399683"/>
              <a:gd name="connsiteX19" fmla="*/ 233905 w 607145"/>
              <a:gd name="connsiteY19" fmla="*/ 214854 h 399683"/>
              <a:gd name="connsiteX20" fmla="*/ 229652 w 607145"/>
              <a:gd name="connsiteY20" fmla="*/ 200647 h 399683"/>
              <a:gd name="connsiteX21" fmla="*/ 179418 w 607145"/>
              <a:gd name="connsiteY21" fmla="*/ 192544 h 399683"/>
              <a:gd name="connsiteX22" fmla="*/ 424341 w 607145"/>
              <a:gd name="connsiteY22" fmla="*/ 126430 h 399683"/>
              <a:gd name="connsiteX23" fmla="*/ 374104 w 607145"/>
              <a:gd name="connsiteY23" fmla="*/ 134448 h 399683"/>
              <a:gd name="connsiteX24" fmla="*/ 369850 w 607145"/>
              <a:gd name="connsiteY24" fmla="*/ 148801 h 399683"/>
              <a:gd name="connsiteX25" fmla="*/ 384076 w 607145"/>
              <a:gd name="connsiteY25" fmla="*/ 153049 h 399683"/>
              <a:gd name="connsiteX26" fmla="*/ 400942 w 607145"/>
              <a:gd name="connsiteY26" fmla="*/ 147922 h 399683"/>
              <a:gd name="connsiteX27" fmla="*/ 498617 w 607145"/>
              <a:gd name="connsiteY27" fmla="*/ 166376 h 399683"/>
              <a:gd name="connsiteX28" fmla="*/ 539828 w 607145"/>
              <a:gd name="connsiteY28" fmla="*/ 184390 h 399683"/>
              <a:gd name="connsiteX29" fmla="*/ 544668 w 607145"/>
              <a:gd name="connsiteY29" fmla="*/ 185562 h 399683"/>
              <a:gd name="connsiteX30" fmla="*/ 554054 w 607145"/>
              <a:gd name="connsiteY30" fmla="*/ 179850 h 399683"/>
              <a:gd name="connsiteX31" fmla="*/ 549508 w 607145"/>
              <a:gd name="connsiteY31" fmla="*/ 165644 h 399683"/>
              <a:gd name="connsiteX32" fmla="*/ 424341 w 607145"/>
              <a:gd name="connsiteY32" fmla="*/ 126430 h 399683"/>
              <a:gd name="connsiteX33" fmla="*/ 179418 w 607145"/>
              <a:gd name="connsiteY33" fmla="*/ 126430 h 399683"/>
              <a:gd name="connsiteX34" fmla="*/ 54260 w 607145"/>
              <a:gd name="connsiteY34" fmla="*/ 165644 h 399683"/>
              <a:gd name="connsiteX35" fmla="*/ 49714 w 607145"/>
              <a:gd name="connsiteY35" fmla="*/ 179850 h 399683"/>
              <a:gd name="connsiteX36" fmla="*/ 59099 w 607145"/>
              <a:gd name="connsiteY36" fmla="*/ 185562 h 399683"/>
              <a:gd name="connsiteX37" fmla="*/ 63939 w 607145"/>
              <a:gd name="connsiteY37" fmla="*/ 184390 h 399683"/>
              <a:gd name="connsiteX38" fmla="*/ 105147 w 607145"/>
              <a:gd name="connsiteY38" fmla="*/ 166376 h 399683"/>
              <a:gd name="connsiteX39" fmla="*/ 202962 w 607145"/>
              <a:gd name="connsiteY39" fmla="*/ 147922 h 399683"/>
              <a:gd name="connsiteX40" fmla="*/ 219680 w 607145"/>
              <a:gd name="connsiteY40" fmla="*/ 153049 h 399683"/>
              <a:gd name="connsiteX41" fmla="*/ 233905 w 607145"/>
              <a:gd name="connsiteY41" fmla="*/ 148801 h 399683"/>
              <a:gd name="connsiteX42" fmla="*/ 229652 w 607145"/>
              <a:gd name="connsiteY42" fmla="*/ 134448 h 399683"/>
              <a:gd name="connsiteX43" fmla="*/ 179418 w 607145"/>
              <a:gd name="connsiteY43" fmla="*/ 126430 h 399683"/>
              <a:gd name="connsiteX44" fmla="*/ 424341 w 607145"/>
              <a:gd name="connsiteY44" fmla="*/ 60293 h 399683"/>
              <a:gd name="connsiteX45" fmla="*/ 374104 w 607145"/>
              <a:gd name="connsiteY45" fmla="*/ 68396 h 399683"/>
              <a:gd name="connsiteX46" fmla="*/ 369850 w 607145"/>
              <a:gd name="connsiteY46" fmla="*/ 82602 h 399683"/>
              <a:gd name="connsiteX47" fmla="*/ 384076 w 607145"/>
              <a:gd name="connsiteY47" fmla="*/ 86996 h 399683"/>
              <a:gd name="connsiteX48" fmla="*/ 400942 w 607145"/>
              <a:gd name="connsiteY48" fmla="*/ 81724 h 399683"/>
              <a:gd name="connsiteX49" fmla="*/ 498471 w 607145"/>
              <a:gd name="connsiteY49" fmla="*/ 100177 h 399683"/>
              <a:gd name="connsiteX50" fmla="*/ 539828 w 607145"/>
              <a:gd name="connsiteY50" fmla="*/ 118192 h 399683"/>
              <a:gd name="connsiteX51" fmla="*/ 544668 w 607145"/>
              <a:gd name="connsiteY51" fmla="*/ 119363 h 399683"/>
              <a:gd name="connsiteX52" fmla="*/ 554054 w 607145"/>
              <a:gd name="connsiteY52" fmla="*/ 113651 h 399683"/>
              <a:gd name="connsiteX53" fmla="*/ 549508 w 607145"/>
              <a:gd name="connsiteY53" fmla="*/ 99445 h 399683"/>
              <a:gd name="connsiteX54" fmla="*/ 424341 w 607145"/>
              <a:gd name="connsiteY54" fmla="*/ 60293 h 399683"/>
              <a:gd name="connsiteX55" fmla="*/ 179418 w 607145"/>
              <a:gd name="connsiteY55" fmla="*/ 60293 h 399683"/>
              <a:gd name="connsiteX56" fmla="*/ 54260 w 607145"/>
              <a:gd name="connsiteY56" fmla="*/ 99445 h 399683"/>
              <a:gd name="connsiteX57" fmla="*/ 49714 w 607145"/>
              <a:gd name="connsiteY57" fmla="*/ 113651 h 399683"/>
              <a:gd name="connsiteX58" fmla="*/ 59099 w 607145"/>
              <a:gd name="connsiteY58" fmla="*/ 119363 h 399683"/>
              <a:gd name="connsiteX59" fmla="*/ 63939 w 607145"/>
              <a:gd name="connsiteY59" fmla="*/ 118192 h 399683"/>
              <a:gd name="connsiteX60" fmla="*/ 105147 w 607145"/>
              <a:gd name="connsiteY60" fmla="*/ 100177 h 399683"/>
              <a:gd name="connsiteX61" fmla="*/ 202962 w 607145"/>
              <a:gd name="connsiteY61" fmla="*/ 81724 h 399683"/>
              <a:gd name="connsiteX62" fmla="*/ 219680 w 607145"/>
              <a:gd name="connsiteY62" fmla="*/ 86996 h 399683"/>
              <a:gd name="connsiteX63" fmla="*/ 233905 w 607145"/>
              <a:gd name="connsiteY63" fmla="*/ 82602 h 399683"/>
              <a:gd name="connsiteX64" fmla="*/ 229652 w 607145"/>
              <a:gd name="connsiteY64" fmla="*/ 68396 h 399683"/>
              <a:gd name="connsiteX65" fmla="*/ 179418 w 607145"/>
              <a:gd name="connsiteY65" fmla="*/ 60293 h 399683"/>
              <a:gd name="connsiteX66" fmla="*/ 402115 w 607145"/>
              <a:gd name="connsiteY66" fmla="*/ 0 h 399683"/>
              <a:gd name="connsiteX67" fmla="*/ 607145 w 607145"/>
              <a:gd name="connsiteY67" fmla="*/ 64295 h 399683"/>
              <a:gd name="connsiteX68" fmla="*/ 607145 w 607145"/>
              <a:gd name="connsiteY68" fmla="*/ 399683 h 399683"/>
              <a:gd name="connsiteX69" fmla="*/ 398449 w 607145"/>
              <a:gd name="connsiteY69" fmla="*/ 341686 h 399683"/>
              <a:gd name="connsiteX70" fmla="*/ 315000 w 607145"/>
              <a:gd name="connsiteY70" fmla="*/ 370538 h 399683"/>
              <a:gd name="connsiteX71" fmla="*/ 313240 w 607145"/>
              <a:gd name="connsiteY71" fmla="*/ 372296 h 399683"/>
              <a:gd name="connsiteX72" fmla="*/ 313240 w 607145"/>
              <a:gd name="connsiteY72" fmla="*/ 50235 h 399683"/>
              <a:gd name="connsiteX73" fmla="*/ 314560 w 607145"/>
              <a:gd name="connsiteY73" fmla="*/ 45988 h 399683"/>
              <a:gd name="connsiteX74" fmla="*/ 402115 w 607145"/>
              <a:gd name="connsiteY74" fmla="*/ 0 h 399683"/>
              <a:gd name="connsiteX75" fmla="*/ 205015 w 607145"/>
              <a:gd name="connsiteY75" fmla="*/ 0 h 399683"/>
              <a:gd name="connsiteX76" fmla="*/ 292564 w 607145"/>
              <a:gd name="connsiteY76" fmla="*/ 45988 h 399683"/>
              <a:gd name="connsiteX77" fmla="*/ 292271 w 607145"/>
              <a:gd name="connsiteY77" fmla="*/ 47013 h 399683"/>
              <a:gd name="connsiteX78" fmla="*/ 292124 w 607145"/>
              <a:gd name="connsiteY78" fmla="*/ 49064 h 399683"/>
              <a:gd name="connsiteX79" fmla="*/ 292124 w 607145"/>
              <a:gd name="connsiteY79" fmla="*/ 370538 h 399683"/>
              <a:gd name="connsiteX80" fmla="*/ 208534 w 607145"/>
              <a:gd name="connsiteY80" fmla="*/ 341686 h 399683"/>
              <a:gd name="connsiteX81" fmla="*/ 0 w 607145"/>
              <a:gd name="connsiteY81" fmla="*/ 399683 h 399683"/>
              <a:gd name="connsiteX82" fmla="*/ 0 w 607145"/>
              <a:gd name="connsiteY82" fmla="*/ 64295 h 399683"/>
              <a:gd name="connsiteX83" fmla="*/ 205015 w 607145"/>
              <a:gd name="connsiteY83" fmla="*/ 0 h 39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7145" h="399683">
                <a:moveTo>
                  <a:pt x="424341" y="192546"/>
                </a:moveTo>
                <a:cubicBezTo>
                  <a:pt x="405663" y="191228"/>
                  <a:pt x="388037" y="193178"/>
                  <a:pt x="374104" y="200647"/>
                </a:cubicBezTo>
                <a:cubicBezTo>
                  <a:pt x="368970" y="203430"/>
                  <a:pt x="367064" y="209728"/>
                  <a:pt x="369850" y="214854"/>
                </a:cubicBezTo>
                <a:cubicBezTo>
                  <a:pt x="372637" y="219980"/>
                  <a:pt x="378943" y="221884"/>
                  <a:pt x="384076" y="219247"/>
                </a:cubicBezTo>
                <a:cubicBezTo>
                  <a:pt x="388916" y="216611"/>
                  <a:pt x="394636" y="215000"/>
                  <a:pt x="400942" y="213975"/>
                </a:cubicBezTo>
                <a:cubicBezTo>
                  <a:pt x="428514" y="209874"/>
                  <a:pt x="467379" y="220566"/>
                  <a:pt x="498617" y="232429"/>
                </a:cubicBezTo>
                <a:cubicBezTo>
                  <a:pt x="515630" y="238873"/>
                  <a:pt x="530442" y="245610"/>
                  <a:pt x="539828" y="250443"/>
                </a:cubicBezTo>
                <a:cubicBezTo>
                  <a:pt x="541442" y="251322"/>
                  <a:pt x="543055" y="251615"/>
                  <a:pt x="544668" y="251615"/>
                </a:cubicBezTo>
                <a:cubicBezTo>
                  <a:pt x="548481" y="251615"/>
                  <a:pt x="552148" y="249564"/>
                  <a:pt x="554054" y="245903"/>
                </a:cubicBezTo>
                <a:cubicBezTo>
                  <a:pt x="556694" y="240777"/>
                  <a:pt x="554641" y="234479"/>
                  <a:pt x="549508" y="231843"/>
                </a:cubicBezTo>
                <a:cubicBezTo>
                  <a:pt x="545878" y="229866"/>
                  <a:pt x="480376" y="196501"/>
                  <a:pt x="424341" y="192546"/>
                </a:cubicBezTo>
                <a:close/>
                <a:moveTo>
                  <a:pt x="179418" y="192544"/>
                </a:moveTo>
                <a:cubicBezTo>
                  <a:pt x="123386" y="196492"/>
                  <a:pt x="57889" y="229829"/>
                  <a:pt x="54260" y="231696"/>
                </a:cubicBezTo>
                <a:cubicBezTo>
                  <a:pt x="49127" y="234479"/>
                  <a:pt x="47074" y="240777"/>
                  <a:pt x="49714" y="245903"/>
                </a:cubicBezTo>
                <a:cubicBezTo>
                  <a:pt x="51620" y="249564"/>
                  <a:pt x="55287" y="251615"/>
                  <a:pt x="59099" y="251615"/>
                </a:cubicBezTo>
                <a:cubicBezTo>
                  <a:pt x="60713" y="251615"/>
                  <a:pt x="62472" y="251322"/>
                  <a:pt x="63939" y="250443"/>
                </a:cubicBezTo>
                <a:cubicBezTo>
                  <a:pt x="73324" y="245610"/>
                  <a:pt x="88136" y="238873"/>
                  <a:pt x="105147" y="232429"/>
                </a:cubicBezTo>
                <a:cubicBezTo>
                  <a:pt x="136383" y="220566"/>
                  <a:pt x="175245" y="209874"/>
                  <a:pt x="202962" y="213975"/>
                </a:cubicBezTo>
                <a:cubicBezTo>
                  <a:pt x="209121" y="215000"/>
                  <a:pt x="214840" y="216611"/>
                  <a:pt x="219680" y="219247"/>
                </a:cubicBezTo>
                <a:cubicBezTo>
                  <a:pt x="224812" y="221884"/>
                  <a:pt x="231118" y="219980"/>
                  <a:pt x="233905" y="214854"/>
                </a:cubicBezTo>
                <a:cubicBezTo>
                  <a:pt x="236691" y="209728"/>
                  <a:pt x="234784" y="203430"/>
                  <a:pt x="229652" y="200647"/>
                </a:cubicBezTo>
                <a:cubicBezTo>
                  <a:pt x="215720" y="193178"/>
                  <a:pt x="198095" y="191228"/>
                  <a:pt x="179418" y="192544"/>
                </a:cubicBezTo>
                <a:close/>
                <a:moveTo>
                  <a:pt x="424341" y="126430"/>
                </a:moveTo>
                <a:cubicBezTo>
                  <a:pt x="405663" y="125093"/>
                  <a:pt x="388037" y="127016"/>
                  <a:pt x="374104" y="134448"/>
                </a:cubicBezTo>
                <a:cubicBezTo>
                  <a:pt x="368970" y="137231"/>
                  <a:pt x="367064" y="143675"/>
                  <a:pt x="369850" y="148801"/>
                </a:cubicBezTo>
                <a:cubicBezTo>
                  <a:pt x="372637" y="153927"/>
                  <a:pt x="378943" y="155831"/>
                  <a:pt x="384076" y="153049"/>
                </a:cubicBezTo>
                <a:cubicBezTo>
                  <a:pt x="388916" y="150559"/>
                  <a:pt x="394636" y="148801"/>
                  <a:pt x="400942" y="147922"/>
                </a:cubicBezTo>
                <a:cubicBezTo>
                  <a:pt x="428514" y="143822"/>
                  <a:pt x="467379" y="154513"/>
                  <a:pt x="498617" y="166376"/>
                </a:cubicBezTo>
                <a:cubicBezTo>
                  <a:pt x="515630" y="172820"/>
                  <a:pt x="530442" y="179557"/>
                  <a:pt x="539828" y="184390"/>
                </a:cubicBezTo>
                <a:cubicBezTo>
                  <a:pt x="541442" y="185123"/>
                  <a:pt x="543055" y="185562"/>
                  <a:pt x="544668" y="185562"/>
                </a:cubicBezTo>
                <a:cubicBezTo>
                  <a:pt x="548481" y="185562"/>
                  <a:pt x="552148" y="183512"/>
                  <a:pt x="554054" y="179850"/>
                </a:cubicBezTo>
                <a:cubicBezTo>
                  <a:pt x="556694" y="174724"/>
                  <a:pt x="554641" y="168280"/>
                  <a:pt x="549508" y="165644"/>
                </a:cubicBezTo>
                <a:cubicBezTo>
                  <a:pt x="545878" y="163777"/>
                  <a:pt x="480376" y="130439"/>
                  <a:pt x="424341" y="126430"/>
                </a:cubicBezTo>
                <a:close/>
                <a:moveTo>
                  <a:pt x="179418" y="126430"/>
                </a:moveTo>
                <a:cubicBezTo>
                  <a:pt x="123386" y="130439"/>
                  <a:pt x="57889" y="163777"/>
                  <a:pt x="54260" y="165644"/>
                </a:cubicBezTo>
                <a:cubicBezTo>
                  <a:pt x="49127" y="168280"/>
                  <a:pt x="47074" y="174724"/>
                  <a:pt x="49714" y="179850"/>
                </a:cubicBezTo>
                <a:cubicBezTo>
                  <a:pt x="51620" y="183512"/>
                  <a:pt x="55287" y="185562"/>
                  <a:pt x="59099" y="185562"/>
                </a:cubicBezTo>
                <a:cubicBezTo>
                  <a:pt x="60713" y="185562"/>
                  <a:pt x="62472" y="185123"/>
                  <a:pt x="63939" y="184390"/>
                </a:cubicBezTo>
                <a:cubicBezTo>
                  <a:pt x="73324" y="179557"/>
                  <a:pt x="88136" y="172820"/>
                  <a:pt x="105147" y="166376"/>
                </a:cubicBezTo>
                <a:cubicBezTo>
                  <a:pt x="136383" y="154513"/>
                  <a:pt x="175245" y="143675"/>
                  <a:pt x="202962" y="147922"/>
                </a:cubicBezTo>
                <a:cubicBezTo>
                  <a:pt x="209121" y="148801"/>
                  <a:pt x="214840" y="150412"/>
                  <a:pt x="219680" y="153049"/>
                </a:cubicBezTo>
                <a:cubicBezTo>
                  <a:pt x="224812" y="155831"/>
                  <a:pt x="231265" y="153927"/>
                  <a:pt x="233905" y="148801"/>
                </a:cubicBezTo>
                <a:cubicBezTo>
                  <a:pt x="236691" y="143675"/>
                  <a:pt x="234784" y="137231"/>
                  <a:pt x="229652" y="134448"/>
                </a:cubicBezTo>
                <a:cubicBezTo>
                  <a:pt x="215720" y="127016"/>
                  <a:pt x="198095" y="125093"/>
                  <a:pt x="179418" y="126430"/>
                </a:cubicBezTo>
                <a:close/>
                <a:moveTo>
                  <a:pt x="424341" y="60293"/>
                </a:moveTo>
                <a:cubicBezTo>
                  <a:pt x="405663" y="58977"/>
                  <a:pt x="388037" y="60927"/>
                  <a:pt x="374104" y="68396"/>
                </a:cubicBezTo>
                <a:cubicBezTo>
                  <a:pt x="368970" y="71179"/>
                  <a:pt x="367064" y="77476"/>
                  <a:pt x="369850" y="82602"/>
                </a:cubicBezTo>
                <a:cubicBezTo>
                  <a:pt x="372637" y="87728"/>
                  <a:pt x="378943" y="89632"/>
                  <a:pt x="384076" y="86996"/>
                </a:cubicBezTo>
                <a:cubicBezTo>
                  <a:pt x="388916" y="84360"/>
                  <a:pt x="394636" y="82749"/>
                  <a:pt x="400942" y="81724"/>
                </a:cubicBezTo>
                <a:cubicBezTo>
                  <a:pt x="428514" y="77623"/>
                  <a:pt x="467379" y="88314"/>
                  <a:pt x="498471" y="100177"/>
                </a:cubicBezTo>
                <a:cubicBezTo>
                  <a:pt x="515630" y="106621"/>
                  <a:pt x="530442" y="113358"/>
                  <a:pt x="539828" y="118192"/>
                </a:cubicBezTo>
                <a:cubicBezTo>
                  <a:pt x="541442" y="119070"/>
                  <a:pt x="543055" y="119363"/>
                  <a:pt x="544668" y="119363"/>
                </a:cubicBezTo>
                <a:cubicBezTo>
                  <a:pt x="548481" y="119363"/>
                  <a:pt x="552148" y="117313"/>
                  <a:pt x="554054" y="113651"/>
                </a:cubicBezTo>
                <a:cubicBezTo>
                  <a:pt x="556694" y="108525"/>
                  <a:pt x="554641" y="102228"/>
                  <a:pt x="549508" y="99445"/>
                </a:cubicBezTo>
                <a:cubicBezTo>
                  <a:pt x="545878" y="97578"/>
                  <a:pt x="480376" y="64240"/>
                  <a:pt x="424341" y="60293"/>
                </a:cubicBezTo>
                <a:close/>
                <a:moveTo>
                  <a:pt x="179418" y="60293"/>
                </a:moveTo>
                <a:cubicBezTo>
                  <a:pt x="123386" y="64240"/>
                  <a:pt x="57889" y="97578"/>
                  <a:pt x="54260" y="99445"/>
                </a:cubicBezTo>
                <a:cubicBezTo>
                  <a:pt x="49127" y="102228"/>
                  <a:pt x="47074" y="108525"/>
                  <a:pt x="49714" y="113651"/>
                </a:cubicBezTo>
                <a:cubicBezTo>
                  <a:pt x="51620" y="117313"/>
                  <a:pt x="55287" y="119363"/>
                  <a:pt x="59099" y="119363"/>
                </a:cubicBezTo>
                <a:cubicBezTo>
                  <a:pt x="60713" y="119363"/>
                  <a:pt x="62472" y="119070"/>
                  <a:pt x="63939" y="118192"/>
                </a:cubicBezTo>
                <a:cubicBezTo>
                  <a:pt x="73324" y="113358"/>
                  <a:pt x="88136" y="106621"/>
                  <a:pt x="105147" y="100177"/>
                </a:cubicBezTo>
                <a:cubicBezTo>
                  <a:pt x="136383" y="88314"/>
                  <a:pt x="175245" y="77623"/>
                  <a:pt x="202962" y="81724"/>
                </a:cubicBezTo>
                <a:cubicBezTo>
                  <a:pt x="209121" y="82749"/>
                  <a:pt x="214840" y="84360"/>
                  <a:pt x="219680" y="86996"/>
                </a:cubicBezTo>
                <a:cubicBezTo>
                  <a:pt x="224812" y="89632"/>
                  <a:pt x="231265" y="87728"/>
                  <a:pt x="233905" y="82602"/>
                </a:cubicBezTo>
                <a:cubicBezTo>
                  <a:pt x="236691" y="77476"/>
                  <a:pt x="234784" y="71179"/>
                  <a:pt x="229652" y="68396"/>
                </a:cubicBezTo>
                <a:cubicBezTo>
                  <a:pt x="215720" y="60927"/>
                  <a:pt x="198095" y="58977"/>
                  <a:pt x="179418" y="60293"/>
                </a:cubicBezTo>
                <a:close/>
                <a:moveTo>
                  <a:pt x="402115" y="0"/>
                </a:moveTo>
                <a:cubicBezTo>
                  <a:pt x="454179" y="0"/>
                  <a:pt x="523109" y="21676"/>
                  <a:pt x="607145" y="64295"/>
                </a:cubicBezTo>
                <a:lnTo>
                  <a:pt x="607145" y="399683"/>
                </a:lnTo>
                <a:cubicBezTo>
                  <a:pt x="570187" y="382548"/>
                  <a:pt x="474858" y="341686"/>
                  <a:pt x="398449" y="341686"/>
                </a:cubicBezTo>
                <a:cubicBezTo>
                  <a:pt x="356944" y="341686"/>
                  <a:pt x="331132" y="353988"/>
                  <a:pt x="315000" y="370538"/>
                </a:cubicBezTo>
                <a:cubicBezTo>
                  <a:pt x="314413" y="371124"/>
                  <a:pt x="313827" y="371710"/>
                  <a:pt x="313240" y="372296"/>
                </a:cubicBezTo>
                <a:lnTo>
                  <a:pt x="313240" y="50235"/>
                </a:lnTo>
                <a:cubicBezTo>
                  <a:pt x="313387" y="49356"/>
                  <a:pt x="313827" y="47892"/>
                  <a:pt x="314560" y="45988"/>
                </a:cubicBezTo>
                <a:cubicBezTo>
                  <a:pt x="319400" y="33100"/>
                  <a:pt x="338319" y="0"/>
                  <a:pt x="402115" y="0"/>
                </a:cubicBezTo>
                <a:close/>
                <a:moveTo>
                  <a:pt x="205015" y="0"/>
                </a:moveTo>
                <a:cubicBezTo>
                  <a:pt x="268954" y="0"/>
                  <a:pt x="287725" y="33246"/>
                  <a:pt x="292564" y="45988"/>
                </a:cubicBezTo>
                <a:cubicBezTo>
                  <a:pt x="292417" y="46574"/>
                  <a:pt x="292271" y="47013"/>
                  <a:pt x="292271" y="47013"/>
                </a:cubicBezTo>
                <a:cubicBezTo>
                  <a:pt x="292124" y="47745"/>
                  <a:pt x="292124" y="48331"/>
                  <a:pt x="292124" y="49064"/>
                </a:cubicBezTo>
                <a:lnTo>
                  <a:pt x="292124" y="370538"/>
                </a:lnTo>
                <a:cubicBezTo>
                  <a:pt x="275993" y="353988"/>
                  <a:pt x="250183" y="341686"/>
                  <a:pt x="208534" y="341686"/>
                </a:cubicBezTo>
                <a:cubicBezTo>
                  <a:pt x="132277" y="341686"/>
                  <a:pt x="36809" y="382548"/>
                  <a:pt x="0" y="399683"/>
                </a:cubicBezTo>
                <a:lnTo>
                  <a:pt x="0" y="64295"/>
                </a:lnTo>
                <a:cubicBezTo>
                  <a:pt x="84030" y="21676"/>
                  <a:pt x="152955" y="0"/>
                  <a:pt x="205015" y="0"/>
                </a:cubicBez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04ADCA45-DE2F-43DE-B199-A062D65C3B4F}"/>
              </a:ext>
            </a:extLst>
          </p:cNvPr>
          <p:cNvGrpSpPr/>
          <p:nvPr/>
        </p:nvGrpSpPr>
        <p:grpSpPr>
          <a:xfrm>
            <a:off x="5835053" y="809489"/>
            <a:ext cx="495959" cy="495959"/>
            <a:chOff x="6529585" y="809489"/>
            <a:chExt cx="495959" cy="495959"/>
          </a:xfrm>
        </p:grpSpPr>
        <p:sp>
          <p:nvSpPr>
            <p:cNvPr id="82" name="íṥļîḓê">
              <a:extLst>
                <a:ext uri="{FF2B5EF4-FFF2-40B4-BE49-F238E27FC236}">
                  <a16:creationId xmlns:a16="http://schemas.microsoft.com/office/drawing/2014/main" id="{114A01C6-41B8-4AE6-B0CB-FD5828699890}"/>
                </a:ext>
              </a:extLst>
            </p:cNvPr>
            <p:cNvSpPr/>
            <p:nvPr/>
          </p:nvSpPr>
          <p:spPr>
            <a:xfrm>
              <a:off x="6529585" y="809489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3" name="íṥlíḓê">
              <a:extLst>
                <a:ext uri="{FF2B5EF4-FFF2-40B4-BE49-F238E27FC236}">
                  <a16:creationId xmlns:a16="http://schemas.microsoft.com/office/drawing/2014/main" id="{1432E360-FCFF-4860-917F-DC1085DEFD87}"/>
                </a:ext>
              </a:extLst>
            </p:cNvPr>
            <p:cNvSpPr/>
            <p:nvPr/>
          </p:nvSpPr>
          <p:spPr>
            <a:xfrm>
              <a:off x="6575438" y="855342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4" name="ïśļiḑé">
              <a:extLst>
                <a:ext uri="{FF2B5EF4-FFF2-40B4-BE49-F238E27FC236}">
                  <a16:creationId xmlns:a16="http://schemas.microsoft.com/office/drawing/2014/main" id="{48675EFF-BEA2-489A-9ED1-7DCB7EA5B842}"/>
                </a:ext>
              </a:extLst>
            </p:cNvPr>
            <p:cNvSpPr/>
            <p:nvPr/>
          </p:nvSpPr>
          <p:spPr>
            <a:xfrm>
              <a:off x="6653246" y="975629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C93674D7-0279-4C99-9752-41ADBBA46CDA}"/>
              </a:ext>
            </a:extLst>
          </p:cNvPr>
          <p:cNvCxnSpPr>
            <a:cxnSpLocks/>
          </p:cNvCxnSpPr>
          <p:nvPr/>
        </p:nvCxnSpPr>
        <p:spPr>
          <a:xfrm>
            <a:off x="6823968" y="1336146"/>
            <a:ext cx="379800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A388012E-A1F0-403D-97D5-EC915AA4165F}"/>
              </a:ext>
            </a:extLst>
          </p:cNvPr>
          <p:cNvCxnSpPr>
            <a:cxnSpLocks/>
          </p:cNvCxnSpPr>
          <p:nvPr/>
        </p:nvCxnSpPr>
        <p:spPr>
          <a:xfrm>
            <a:off x="7068620" y="2284759"/>
            <a:ext cx="379800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1A8581EA-4329-4F98-AE2B-8D273877870F}"/>
              </a:ext>
            </a:extLst>
          </p:cNvPr>
          <p:cNvCxnSpPr>
            <a:cxnSpLocks/>
          </p:cNvCxnSpPr>
          <p:nvPr/>
        </p:nvCxnSpPr>
        <p:spPr>
          <a:xfrm>
            <a:off x="7206183" y="3233372"/>
            <a:ext cx="3798745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069E8F6-4409-4B8C-8F8C-B9E6E84BA77B}"/>
              </a:ext>
            </a:extLst>
          </p:cNvPr>
          <p:cNvCxnSpPr>
            <a:cxnSpLocks/>
          </p:cNvCxnSpPr>
          <p:nvPr/>
        </p:nvCxnSpPr>
        <p:spPr>
          <a:xfrm flipV="1">
            <a:off x="7206183" y="4179735"/>
            <a:ext cx="379800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396FFB86-04FA-457C-A1D0-17FCB8673C9E}"/>
              </a:ext>
            </a:extLst>
          </p:cNvPr>
          <p:cNvGrpSpPr/>
          <p:nvPr/>
        </p:nvGrpSpPr>
        <p:grpSpPr>
          <a:xfrm>
            <a:off x="6880535" y="723491"/>
            <a:ext cx="817163" cy="732782"/>
            <a:chOff x="7575067" y="723491"/>
            <a:chExt cx="817163" cy="732782"/>
          </a:xfrm>
        </p:grpSpPr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FE8EB9BC-FBA9-4C82-8FFF-6F377A6E3639}"/>
                </a:ext>
              </a:extLst>
            </p:cNvPr>
            <p:cNvSpPr txBox="1"/>
            <p:nvPr/>
          </p:nvSpPr>
          <p:spPr>
            <a:xfrm>
              <a:off x="7575067" y="748387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ACAB0F79-B2DC-4159-A5E5-74B98F7E7859}"/>
                </a:ext>
              </a:extLst>
            </p:cNvPr>
            <p:cNvSpPr txBox="1"/>
            <p:nvPr/>
          </p:nvSpPr>
          <p:spPr>
            <a:xfrm>
              <a:off x="7592006" y="723491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FB0B253D-26D6-49FB-BE1B-91B4170C5859}"/>
              </a:ext>
            </a:extLst>
          </p:cNvPr>
          <p:cNvGrpSpPr/>
          <p:nvPr/>
        </p:nvGrpSpPr>
        <p:grpSpPr>
          <a:xfrm>
            <a:off x="7163048" y="1668314"/>
            <a:ext cx="817163" cy="732782"/>
            <a:chOff x="7857580" y="1668314"/>
            <a:chExt cx="817163" cy="732782"/>
          </a:xfrm>
        </p:grpSpPr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4F124A12-56C1-48BB-A606-81F9003A23C9}"/>
                </a:ext>
              </a:extLst>
            </p:cNvPr>
            <p:cNvSpPr txBox="1"/>
            <p:nvPr/>
          </p:nvSpPr>
          <p:spPr>
            <a:xfrm>
              <a:off x="7857580" y="1693210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F1AF35F8-2F47-47FF-838C-42CDC73EFE0F}"/>
                </a:ext>
              </a:extLst>
            </p:cNvPr>
            <p:cNvSpPr txBox="1"/>
            <p:nvPr/>
          </p:nvSpPr>
          <p:spPr>
            <a:xfrm>
              <a:off x="7874519" y="1668314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8484C454-B0BF-48F2-BA39-E6201123CFF2}"/>
              </a:ext>
            </a:extLst>
          </p:cNvPr>
          <p:cNvGrpSpPr/>
          <p:nvPr/>
        </p:nvGrpSpPr>
        <p:grpSpPr>
          <a:xfrm>
            <a:off x="7349460" y="2617467"/>
            <a:ext cx="817163" cy="732782"/>
            <a:chOff x="8043992" y="2617467"/>
            <a:chExt cx="817163" cy="732782"/>
          </a:xfrm>
        </p:grpSpPr>
        <p:sp>
          <p:nvSpPr>
            <p:cNvPr id="98" name="文本框 97">
              <a:extLst>
                <a:ext uri="{FF2B5EF4-FFF2-40B4-BE49-F238E27FC236}">
                  <a16:creationId xmlns:a16="http://schemas.microsoft.com/office/drawing/2014/main" id="{F4E6D3BF-B08B-4984-928F-5C2C0D33E76C}"/>
                </a:ext>
              </a:extLst>
            </p:cNvPr>
            <p:cNvSpPr txBox="1"/>
            <p:nvPr/>
          </p:nvSpPr>
          <p:spPr>
            <a:xfrm>
              <a:off x="8043992" y="2642363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03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BEA9C7F9-78F6-4599-9D99-42CF0CBC626E}"/>
                </a:ext>
              </a:extLst>
            </p:cNvPr>
            <p:cNvSpPr txBox="1"/>
            <p:nvPr/>
          </p:nvSpPr>
          <p:spPr>
            <a:xfrm>
              <a:off x="8060931" y="2617467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03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5EF72BCB-9C09-48D8-B735-11537DB31844}"/>
              </a:ext>
            </a:extLst>
          </p:cNvPr>
          <p:cNvGrpSpPr/>
          <p:nvPr/>
        </p:nvGrpSpPr>
        <p:grpSpPr>
          <a:xfrm>
            <a:off x="7349460" y="3562419"/>
            <a:ext cx="817163" cy="732782"/>
            <a:chOff x="8043992" y="3562419"/>
            <a:chExt cx="817163" cy="732782"/>
          </a:xfrm>
        </p:grpSpPr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E6392231-4727-4271-BCC8-374E81E027CB}"/>
                </a:ext>
              </a:extLst>
            </p:cNvPr>
            <p:cNvSpPr txBox="1"/>
            <p:nvPr/>
          </p:nvSpPr>
          <p:spPr>
            <a:xfrm>
              <a:off x="8043992" y="3587315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04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7F0F6B2E-C6F1-4657-B42B-3955710EDD6D}"/>
                </a:ext>
              </a:extLst>
            </p:cNvPr>
            <p:cNvSpPr txBox="1"/>
            <p:nvPr/>
          </p:nvSpPr>
          <p:spPr>
            <a:xfrm>
              <a:off x="8060931" y="3562419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04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293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55"/>
    </mc:Choice>
    <mc:Fallback xmlns="">
      <p:transition spd="slow" advTm="7805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7972788" cy="462755"/>
          </a:xfrm>
        </p:spPr>
        <p:txBody>
          <a:bodyPr/>
          <a:lstStyle/>
          <a:p>
            <a:r>
              <a:rPr lang="zh-CN" altLang="en-US" sz="2400" dirty="0"/>
              <a:t>实验步骤</a:t>
            </a:r>
            <a:r>
              <a:rPr lang="en-US" altLang="zh-CN" sz="2400" dirty="0"/>
              <a:t>2 </a:t>
            </a:r>
            <a:r>
              <a:rPr lang="zh-CN" altLang="en-US" sz="2400" dirty="0"/>
              <a:t>列标题属性匹配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FFAD964-FCA3-F14F-875F-9D9C073911E3}"/>
              </a:ext>
            </a:extLst>
          </p:cNvPr>
          <p:cNvSpPr/>
          <p:nvPr/>
        </p:nvSpPr>
        <p:spPr>
          <a:xfrm>
            <a:off x="774700" y="1134833"/>
            <a:ext cx="97866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Indicator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identifying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Similarity</a:t>
            </a:r>
          </a:p>
          <a:p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作者认为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中有与</a:t>
            </a:r>
            <a:r>
              <a:rPr lang="zh-CN" altLang="en-US" sz="2000" dirty="0"/>
              <a:t>列标题完全相同的本体谓词</a:t>
            </a: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Similarity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E47FC3-5858-2747-ACE8-D50B980DD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02180"/>
            <a:ext cx="5784619" cy="223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39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7378427" cy="2309415"/>
          </a:xfrm>
        </p:spPr>
        <p:txBody>
          <a:bodyPr/>
          <a:lstStyle/>
          <a:p>
            <a:r>
              <a:rPr lang="zh-CN" altLang="en-US" sz="2400" dirty="0"/>
              <a:t>实验步骤</a:t>
            </a:r>
            <a:r>
              <a:rPr lang="en-US" altLang="zh-CN" sz="2400" dirty="0"/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新实体分类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400" dirty="0"/>
              <a:t>﻿Novel</a:t>
            </a:r>
            <a:r>
              <a:rPr lang="zh-CN" altLang="en-US" sz="2400" dirty="0"/>
              <a:t> </a:t>
            </a:r>
            <a:r>
              <a:rPr lang="en-US" altLang="zh-CN" sz="2400" dirty="0"/>
              <a:t>Entity</a:t>
            </a:r>
            <a:r>
              <a:rPr lang="zh-CN" altLang="en-US" sz="2400" dirty="0"/>
              <a:t> </a:t>
            </a:r>
            <a:r>
              <a:rPr lang="en-US" altLang="zh-CN" sz="2400" dirty="0"/>
              <a:t>Classification)</a:t>
            </a:r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CC0907-B0DC-E342-AD38-7600E595B45F}"/>
              </a:ext>
            </a:extLst>
          </p:cNvPr>
          <p:cNvSpPr/>
          <p:nvPr/>
        </p:nvSpPr>
        <p:spPr>
          <a:xfrm>
            <a:off x="774700" y="1134833"/>
            <a:ext cx="97866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</a:t>
            </a: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E6DF5A3-E555-2D40-A795-B579E3CCA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985" y="2537369"/>
            <a:ext cx="6892290" cy="296481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表格 2">
                <a:extLst>
                  <a:ext uri="{FF2B5EF4-FFF2-40B4-BE49-F238E27FC236}">
                    <a16:creationId xmlns:a16="http://schemas.microsoft.com/office/drawing/2014/main" id="{9B94EF22-CB25-7E47-99D4-FEC90B2D5B6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5459287"/>
                  </p:ext>
                </p:extLst>
              </p:nvPr>
            </p:nvGraphicFramePr>
            <p:xfrm>
              <a:off x="2331720" y="2765602"/>
              <a:ext cx="6869703" cy="250834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719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640321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The number of linked mentions 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75484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zh-CN" altLang="en-US" b="0" i="1" smtClean="0">
                                    <a:latin typeface="Cambria Math" panose="02040503050406030204" pitchFamily="18" charset="0"/>
                                  </a:rPr>
                                  <m:t>｜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zh-CN" altLang="en-US" b="0" i="1" smtClean="0">
                                    <a:latin typeface="Cambria Math" panose="02040503050406030204" pitchFamily="18" charset="0"/>
                                  </a:rPr>
                                  <m:t>｜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The number of tables having m in the core column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641211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Linking rate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表格 2">
                <a:extLst>
                  <a:ext uri="{FF2B5EF4-FFF2-40B4-BE49-F238E27FC236}">
                    <a16:creationId xmlns:a16="http://schemas.microsoft.com/office/drawing/2014/main" id="{9B94EF22-CB25-7E47-99D4-FEC90B2D5B6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5459287"/>
                  </p:ext>
                </p:extLst>
              </p:nvPr>
            </p:nvGraphicFramePr>
            <p:xfrm>
              <a:off x="2331720" y="2765602"/>
              <a:ext cx="6869703" cy="250834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719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640321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452" t="-76471" r="-146154" b="-2196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The number of linked mentions 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754843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452" t="-150000" r="-146154" b="-8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The number of tables having m in the core column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0012996"/>
                      </a:ext>
                    </a:extLst>
                  </a:tr>
                  <a:tr h="641211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452" t="-294118" r="-146154" b="-1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Linking rate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5327591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2" name="图片 1">
            <a:extLst>
              <a:ext uri="{FF2B5EF4-FFF2-40B4-BE49-F238E27FC236}">
                <a16:creationId xmlns:a16="http://schemas.microsoft.com/office/drawing/2014/main" id="{E5C66CF1-9821-E14D-A4ED-D7EC7DEE8C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580" y="1695134"/>
            <a:ext cx="21971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5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7378427" cy="2309415"/>
          </a:xfrm>
        </p:spPr>
        <p:txBody>
          <a:bodyPr/>
          <a:lstStyle/>
          <a:p>
            <a:r>
              <a:rPr lang="zh-CN" altLang="en-US" sz="2400" dirty="0"/>
              <a:t>实验步骤</a:t>
            </a:r>
            <a:r>
              <a:rPr lang="en-US" altLang="zh-CN" sz="2400" dirty="0"/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新实体分类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400" dirty="0"/>
              <a:t>﻿Novel</a:t>
            </a:r>
            <a:r>
              <a:rPr lang="zh-CN" altLang="en-US" sz="2400" dirty="0"/>
              <a:t> </a:t>
            </a:r>
            <a:r>
              <a:rPr lang="en-US" altLang="zh-CN" sz="2400" dirty="0"/>
              <a:t>Entity</a:t>
            </a:r>
            <a:r>
              <a:rPr lang="zh-CN" altLang="en-US" sz="2400" dirty="0"/>
              <a:t> </a:t>
            </a:r>
            <a:r>
              <a:rPr lang="en-US" altLang="zh-CN" sz="2400" dirty="0"/>
              <a:t>Classification)</a:t>
            </a:r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CC0907-B0DC-E342-AD38-7600E595B45F}"/>
              </a:ext>
            </a:extLst>
          </p:cNvPr>
          <p:cNvSpPr/>
          <p:nvPr/>
        </p:nvSpPr>
        <p:spPr>
          <a:xfrm>
            <a:off x="774700" y="1134833"/>
            <a:ext cx="97866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Saliency-assisted Entity Discovery</a:t>
            </a: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BEE474-7E98-EE43-8162-AE6784815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656935"/>
            <a:ext cx="6111240" cy="84393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4" name="表格 2">
                <a:extLst>
                  <a:ext uri="{FF2B5EF4-FFF2-40B4-BE49-F238E27FC236}">
                    <a16:creationId xmlns:a16="http://schemas.microsoft.com/office/drawing/2014/main" id="{0DC4ADC1-F920-1F43-A0C9-615FD3EA9F2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67746048"/>
                  </p:ext>
                </p:extLst>
              </p:nvPr>
            </p:nvGraphicFramePr>
            <p:xfrm>
              <a:off x="2331720" y="2728049"/>
              <a:ext cx="6869703" cy="94318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p>
                              </m:sSubSup>
                              <m: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</m:oMath>
                          </a14:m>
                          <a:r>
                            <a:rPr lang="en-US" altLang="zh-CN" dirty="0"/>
                            <a:t> </a:t>
                          </a:r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sSubSup>
                                    <m:sSubSupPr>
                                      <m:ctrlPr>
                                        <a:rPr lang="en-US" altLang="zh-CN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sup>
                                  </m:sSubSup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p>
                              </m:sSubSup>
                            </m:oMath>
                          </a14:m>
                          <a:r>
                            <a:rPr lang="en-US" altLang="zh-CN" dirty="0"/>
                            <a:t>)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4" name="表格 2">
                <a:extLst>
                  <a:ext uri="{FF2B5EF4-FFF2-40B4-BE49-F238E27FC236}">
                    <a16:creationId xmlns:a16="http://schemas.microsoft.com/office/drawing/2014/main" id="{0DC4ADC1-F920-1F43-A0C9-615FD3EA9F2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67746048"/>
                  </p:ext>
                </p:extLst>
              </p:nvPr>
            </p:nvGraphicFramePr>
            <p:xfrm>
              <a:off x="2331720" y="2728049"/>
              <a:ext cx="6869703" cy="94318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04160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4065543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452" t="-77273" r="-146154" b="-2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5" name="图片 14">
            <a:extLst>
              <a:ext uri="{FF2B5EF4-FFF2-40B4-BE49-F238E27FC236}">
                <a16:creationId xmlns:a16="http://schemas.microsoft.com/office/drawing/2014/main" id="{6A0C2A72-16A7-0641-AD59-2210D4495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8962" y="5201065"/>
            <a:ext cx="3887113" cy="166302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69A1543C-C81F-F644-B07E-B918E24588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00" y="3826758"/>
            <a:ext cx="6892290" cy="296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2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7378427" cy="2309415"/>
          </a:xfrm>
        </p:spPr>
        <p:txBody>
          <a:bodyPr/>
          <a:lstStyle/>
          <a:p>
            <a:r>
              <a:rPr lang="zh-CN" altLang="en-US" sz="2400" dirty="0"/>
              <a:t>实验步骤</a:t>
            </a:r>
            <a:r>
              <a:rPr lang="en-US" altLang="zh-CN" sz="2400" dirty="0"/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新实体分类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400" dirty="0"/>
              <a:t>﻿Novel</a:t>
            </a:r>
            <a:r>
              <a:rPr lang="zh-CN" altLang="en-US" sz="2400" dirty="0"/>
              <a:t> </a:t>
            </a:r>
            <a:r>
              <a:rPr lang="en-US" altLang="zh-CN" sz="2400" dirty="0"/>
              <a:t>Entity</a:t>
            </a:r>
            <a:r>
              <a:rPr lang="zh-CN" altLang="en-US" sz="2400" dirty="0"/>
              <a:t> </a:t>
            </a:r>
            <a:r>
              <a:rPr lang="en-US" altLang="zh-CN" sz="2400" dirty="0"/>
              <a:t>Classification)</a:t>
            </a:r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CC0907-B0DC-E342-AD38-7600E595B45F}"/>
              </a:ext>
            </a:extLst>
          </p:cNvPr>
          <p:cNvSpPr/>
          <p:nvPr/>
        </p:nvSpPr>
        <p:spPr>
          <a:xfrm>
            <a:off x="688340" y="1134833"/>
            <a:ext cx="97866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Semantic-based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Discovery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8CE5E2F-BC84-6A40-AB82-07F312B1AE52}"/>
              </a:ext>
            </a:extLst>
          </p:cNvPr>
          <p:cNvSpPr/>
          <p:nvPr/>
        </p:nvSpPr>
        <p:spPr>
          <a:xfrm>
            <a:off x="4450740" y="882076"/>
            <a:ext cx="97866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1.Neural Embedding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2.Topic Space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3.Lexical Space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CBDB76-9590-F642-A2B2-EB65D6603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790" y="2132413"/>
            <a:ext cx="4762500" cy="5207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8" name="表格 2">
                <a:extLst>
                  <a:ext uri="{FF2B5EF4-FFF2-40B4-BE49-F238E27FC236}">
                    <a16:creationId xmlns:a16="http://schemas.microsoft.com/office/drawing/2014/main" id="{E66B537B-012D-0A4B-9652-8922637C78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92758267"/>
                  </p:ext>
                </p:extLst>
              </p:nvPr>
            </p:nvGraphicFramePr>
            <p:xfrm>
              <a:off x="1371723" y="2880643"/>
              <a:ext cx="8579997" cy="202912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2289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5077708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Semantic space of mentions 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𝑡𝑜𝑝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Semantic space of the best entity candidate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7771996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Function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learned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from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training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data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898073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8" name="表格 2">
                <a:extLst>
                  <a:ext uri="{FF2B5EF4-FFF2-40B4-BE49-F238E27FC236}">
                    <a16:creationId xmlns:a16="http://schemas.microsoft.com/office/drawing/2014/main" id="{E66B537B-012D-0A4B-9652-8922637C78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92758267"/>
                  </p:ext>
                </p:extLst>
              </p:nvPr>
            </p:nvGraphicFramePr>
            <p:xfrm>
              <a:off x="1371723" y="2880643"/>
              <a:ext cx="8579997" cy="202912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2289">
                      <a:extLst>
                        <a:ext uri="{9D8B030D-6E8A-4147-A177-3AD203B41FA5}">
                          <a16:colId xmlns:a16="http://schemas.microsoft.com/office/drawing/2014/main" val="1279769775"/>
                        </a:ext>
                      </a:extLst>
                    </a:gridCol>
                    <a:gridCol w="5077708">
                      <a:extLst>
                        <a:ext uri="{9D8B030D-6E8A-4147-A177-3AD203B41FA5}">
                          <a16:colId xmlns:a16="http://schemas.microsoft.com/office/drawing/2014/main" val="1832256939"/>
                        </a:ext>
                      </a:extLst>
                    </a:gridCol>
                  </a:tblGrid>
                  <a:tr h="40021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symbol</a:t>
                          </a:r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/>
                            <a:t>Description</a:t>
                          </a:r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72047985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362" t="-79070" r="-145652" b="-20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Semantic space of mentions 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11958474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362" t="-179070" r="-145652" b="-10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Semantic space of the best entity candidate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7771996"/>
                      </a:ext>
                    </a:extLst>
                  </a:tr>
                  <a:tr h="5429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362" t="-279070" r="-145652" b="-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Function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learned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from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training</a:t>
                          </a:r>
                          <a:r>
                            <a:rPr lang="zh-CN" altLang="en-US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zh-CN" sz="1800" b="1" kern="12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data</a:t>
                          </a:r>
                          <a:endParaRPr lang="zh-CN" altLang="en-US" sz="1800" b="1" kern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7898073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407933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2" y="347251"/>
            <a:ext cx="7378427" cy="462755"/>
          </a:xfrm>
        </p:spPr>
        <p:txBody>
          <a:bodyPr/>
          <a:lstStyle/>
          <a:p>
            <a:r>
              <a:rPr lang="zh-CN" altLang="en-US" sz="2400" dirty="0"/>
              <a:t>实验流程图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5231AA-9596-C24D-9AB1-19F8FC3D5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374" y="882076"/>
            <a:ext cx="7578425" cy="56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54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D45DD76-8183-42DD-A211-A729393B43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实验结果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0661D0-2F73-4778-9ECF-C88D454380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cs typeface="+mn-ea"/>
              </a:rPr>
              <a:t>Research Methods And Processes 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441CD79-00DF-4A3A-BB62-56E611C95A8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DA4B44-DF77-FF41-B55B-999FA47B836A}"/>
              </a:ext>
            </a:extLst>
          </p:cNvPr>
          <p:cNvSpPr/>
          <p:nvPr/>
        </p:nvSpPr>
        <p:spPr>
          <a:xfrm>
            <a:off x="1118237" y="1225830"/>
            <a:ext cx="3021981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99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04</a:t>
            </a:r>
            <a:endParaRPr lang="zh-CN" altLang="en-US" sz="199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0851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1898226" cy="462755"/>
          </a:xfrm>
        </p:spPr>
        <p:txBody>
          <a:bodyPr/>
          <a:lstStyle/>
          <a:p>
            <a:r>
              <a:rPr lang="zh-CN" altLang="en-US" sz="2400" dirty="0"/>
              <a:t>实验结果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577F648-94B5-CA42-ACC4-37599214F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50" y="882076"/>
            <a:ext cx="9664700" cy="3225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EFC9011-45FA-AB42-BDF3-79EACFC6BD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360633"/>
            <a:ext cx="48768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912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1898226" cy="462755"/>
          </a:xfrm>
        </p:spPr>
        <p:txBody>
          <a:bodyPr/>
          <a:lstStyle/>
          <a:p>
            <a:r>
              <a:rPr lang="zh-CN" altLang="en-US" sz="2400" dirty="0"/>
              <a:t>实验结果</a:t>
            </a:r>
            <a:endParaRPr lang="en-US" altLang="zh-CN" sz="2400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203442D-1D41-974E-9C03-496E4630C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159" y="1423892"/>
            <a:ext cx="6103136" cy="41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06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>
            <a:extLst>
              <a:ext uri="{FF2B5EF4-FFF2-40B4-BE49-F238E27FC236}">
                <a16:creationId xmlns:a16="http://schemas.microsoft.com/office/drawing/2014/main" id="{E7B05203-C39E-4DBB-BC69-73BFE1B1D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1898226" cy="462755"/>
          </a:xfrm>
        </p:spPr>
        <p:txBody>
          <a:bodyPr/>
          <a:lstStyle/>
          <a:p>
            <a:r>
              <a:rPr lang="zh-CN" altLang="en-US" sz="2400" dirty="0"/>
              <a:t>总结与展望</a:t>
            </a:r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9F9EE6ED-EA7F-42C7-816E-28787EAC37C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26B63D01-DBBC-4051-B005-4EF1B91B96C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FB0149D-177D-4929-B7ED-BAB2C63D7F12}"/>
              </a:ext>
            </a:extLst>
          </p:cNvPr>
          <p:cNvSpPr/>
          <p:nvPr/>
        </p:nvSpPr>
        <p:spPr>
          <a:xfrm>
            <a:off x="4633620" y="1134833"/>
            <a:ext cx="2924761" cy="178724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3" name="文本占位符 8">
            <a:extLst>
              <a:ext uri="{FF2B5EF4-FFF2-40B4-BE49-F238E27FC236}">
                <a16:creationId xmlns:a16="http://schemas.microsoft.com/office/drawing/2014/main" id="{498A52C0-4077-412D-B303-01D2D2B0095D}"/>
              </a:ext>
            </a:extLst>
          </p:cNvPr>
          <p:cNvSpPr txBox="1">
            <a:spLocks/>
          </p:cNvSpPr>
          <p:nvPr/>
        </p:nvSpPr>
        <p:spPr>
          <a:xfrm>
            <a:off x="3950574" y="882076"/>
            <a:ext cx="4290852" cy="4627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zh-CN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17613C2-4E33-7040-8078-64E798A47E22}"/>
              </a:ext>
            </a:extLst>
          </p:cNvPr>
          <p:cNvSpPr txBox="1"/>
          <p:nvPr/>
        </p:nvSpPr>
        <p:spPr>
          <a:xfrm>
            <a:off x="711802" y="113483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本文总结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AA9276F-8428-3E40-9D99-FF7263EC18CF}"/>
              </a:ext>
            </a:extLst>
          </p:cNvPr>
          <p:cNvSpPr txBox="1"/>
          <p:nvPr/>
        </p:nvSpPr>
        <p:spPr>
          <a:xfrm>
            <a:off x="2331720" y="1504165"/>
            <a:ext cx="69978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提出了基于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的新实体发现方法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面向真实的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提出了一些特征的计算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引入了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和特征工程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做了很多实验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5AF9D91-EF59-8849-86C9-D5D9A13F38C2}"/>
              </a:ext>
            </a:extLst>
          </p:cNvPr>
          <p:cNvSpPr txBox="1"/>
          <p:nvPr/>
        </p:nvSpPr>
        <p:spPr>
          <a:xfrm>
            <a:off x="711802" y="3733904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留下的思考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D3DF0D0-CD6F-5049-97C0-D10A6E63D1F4}"/>
              </a:ext>
            </a:extLst>
          </p:cNvPr>
          <p:cNvSpPr txBox="1"/>
          <p:nvPr/>
        </p:nvSpPr>
        <p:spPr>
          <a:xfrm>
            <a:off x="2331719" y="4452239"/>
            <a:ext cx="69978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功底扎实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故事讲好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脑洞大开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动手能力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77318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7AB9DD-253F-4422-BE0F-A843D83264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感谢大家的观看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DEA44C-8EBA-48F9-AA90-EBC5B220D6F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A764259E-5AB1-334E-81E3-AF1B2B169E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82D33C-F492-6442-B534-1047151D84D8}"/>
              </a:ext>
            </a:extLst>
          </p:cNvPr>
          <p:cNvSpPr/>
          <p:nvPr/>
        </p:nvSpPr>
        <p:spPr>
          <a:xfrm>
            <a:off x="652958" y="4431158"/>
            <a:ext cx="2506802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/>
                <a:cs typeface="+mn-ea"/>
              </a:rPr>
              <a:t>主讲人：</a:t>
            </a: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杨联政</a:t>
            </a:r>
            <a:endParaRPr kumimoji="0" lang="zh-CN" altLang="en-US" sz="200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35A3D25-C20D-CC4A-B1CF-AF3E87CFF3BD}"/>
              </a:ext>
            </a:extLst>
          </p:cNvPr>
          <p:cNvSpPr/>
          <p:nvPr/>
        </p:nvSpPr>
        <p:spPr>
          <a:xfrm>
            <a:off x="667504" y="4899847"/>
            <a:ext cx="3680976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日期：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2021/06/24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9903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3D43D3E-D772-45D6-A8AD-3322CF255B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90501" y="4189677"/>
            <a:ext cx="5368944" cy="725488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问题背景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29CDF616-2CE0-46D4-8F70-CAB25B835C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190501" y="4857350"/>
            <a:ext cx="5368944" cy="424732"/>
          </a:xfrm>
        </p:spPr>
        <p:txBody>
          <a:bodyPr/>
          <a:lstStyle/>
          <a:p>
            <a:r>
              <a:rPr lang="en-US" altLang="zh-CN" spc="500" dirty="0">
                <a:solidFill>
                  <a:prstClr val="white">
                    <a:lumMod val="75000"/>
                  </a:prstClr>
                </a:solidFill>
                <a:cs typeface="+mn-ea"/>
              </a:rPr>
              <a:t>Paper Background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2A945D-8056-474A-88BE-D441812C044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3C6493-C7B8-48B4-ABB1-A0F18F9F74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592" t="13433" r="22592" b="26261"/>
          <a:stretch>
            <a:fillRect/>
          </a:stretch>
        </p:blipFill>
        <p:spPr>
          <a:xfrm>
            <a:off x="904820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288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60"/>
    </mc:Choice>
    <mc:Fallback xmlns="">
      <p:transition spd="slow" advTm="666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25663D7-AEA2-184A-9ED0-DC3DFBA66FF2}"/>
              </a:ext>
            </a:extLst>
          </p:cNvPr>
          <p:cNvSpPr txBox="1"/>
          <p:nvPr/>
        </p:nvSpPr>
        <p:spPr>
          <a:xfrm>
            <a:off x="1310371" y="1104596"/>
            <a:ext cx="35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Knowledge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Graph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2" descr="https://gimg2.baidu.com/image_search/src=http%3A%2F%2Fdpic.tiankong.com%2Fxs%2F8s%2FQJ6812599326.jpg&amp;refer=http%3A%2F%2Fdpic.tiankong.com&amp;app=2002&amp;size=f9999,10000&amp;q=a80&amp;n=0&amp;g=0n&amp;fmt=jpeg?sec=1623315596&amp;t=d11e849d0be04ac09beeeff82a1c2971">
            <a:extLst>
              <a:ext uri="{FF2B5EF4-FFF2-40B4-BE49-F238E27FC236}">
                <a16:creationId xmlns:a16="http://schemas.microsoft.com/office/drawing/2014/main" id="{8A900BC8-D928-A244-BA02-E8E2177DB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9422" y="1772844"/>
            <a:ext cx="1649955" cy="100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16A6117-05BC-9040-842A-A0D16F0AE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420" y="3214577"/>
            <a:ext cx="2393198" cy="42390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0808921E-0C1D-6C49-95B2-CCC9942FD257}"/>
              </a:ext>
            </a:extLst>
          </p:cNvPr>
          <p:cNvSpPr txBox="1"/>
          <p:nvPr/>
        </p:nvSpPr>
        <p:spPr>
          <a:xfrm>
            <a:off x="6817330" y="3042115"/>
            <a:ext cx="64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吴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6BE2E-7F56-3E4D-832D-7AC5E7CBA88C}"/>
              </a:ext>
            </a:extLst>
          </p:cNvPr>
          <p:cNvSpPr txBox="1"/>
          <p:nvPr/>
        </p:nvSpPr>
        <p:spPr>
          <a:xfrm>
            <a:off x="5411891" y="3042115"/>
            <a:ext cx="64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杨</a:t>
            </a:r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18513B34-AD58-6A4A-8C03-AA549CD2A0C6}"/>
              </a:ext>
            </a:extLst>
          </p:cNvPr>
          <p:cNvCxnSpPr/>
          <p:nvPr/>
        </p:nvCxnSpPr>
        <p:spPr>
          <a:xfrm>
            <a:off x="5899065" y="3218742"/>
            <a:ext cx="721456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E334ABE2-061B-C445-A956-D2814C6159F7}"/>
              </a:ext>
            </a:extLst>
          </p:cNvPr>
          <p:cNvCxnSpPr>
            <a:cxnSpLocks/>
          </p:cNvCxnSpPr>
          <p:nvPr/>
        </p:nvCxnSpPr>
        <p:spPr>
          <a:xfrm flipV="1">
            <a:off x="7363937" y="2859905"/>
            <a:ext cx="604753" cy="358837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01C6D1AD-4B34-9740-B004-3CAFA664430C}"/>
              </a:ext>
            </a:extLst>
          </p:cNvPr>
          <p:cNvSpPr txBox="1"/>
          <p:nvPr/>
        </p:nvSpPr>
        <p:spPr>
          <a:xfrm>
            <a:off x="6052766" y="3727916"/>
            <a:ext cx="64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金</a:t>
            </a:r>
          </a:p>
        </p:txBody>
      </p: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C19177CA-A1DC-1C43-B693-2274E3CAAFE2}"/>
              </a:ext>
            </a:extLst>
          </p:cNvPr>
          <p:cNvCxnSpPr>
            <a:cxnSpLocks/>
          </p:cNvCxnSpPr>
          <p:nvPr/>
        </p:nvCxnSpPr>
        <p:spPr>
          <a:xfrm flipV="1">
            <a:off x="6533014" y="3486615"/>
            <a:ext cx="284316" cy="378403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8ABFBDDF-846F-7E49-851F-A4E454E386EF}"/>
              </a:ext>
            </a:extLst>
          </p:cNvPr>
          <p:cNvCxnSpPr>
            <a:cxnSpLocks/>
          </p:cNvCxnSpPr>
          <p:nvPr/>
        </p:nvCxnSpPr>
        <p:spPr>
          <a:xfrm>
            <a:off x="5674841" y="3515666"/>
            <a:ext cx="282721" cy="340226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570E8EF3-586E-A845-976F-DC294077407B}"/>
              </a:ext>
            </a:extLst>
          </p:cNvPr>
          <p:cNvCxnSpPr>
            <a:cxnSpLocks/>
          </p:cNvCxnSpPr>
          <p:nvPr/>
        </p:nvCxnSpPr>
        <p:spPr>
          <a:xfrm flipH="1" flipV="1">
            <a:off x="5029609" y="2644005"/>
            <a:ext cx="325340" cy="453853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50FA94F9-660E-6043-B213-28A3A775E6AE}"/>
              </a:ext>
            </a:extLst>
          </p:cNvPr>
          <p:cNvSpPr/>
          <p:nvPr/>
        </p:nvSpPr>
        <p:spPr>
          <a:xfrm>
            <a:off x="4003040" y="1772844"/>
            <a:ext cx="195452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600" dirty="0"/>
              <a:t>📖</a:t>
            </a:r>
          </a:p>
        </p:txBody>
      </p: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B05A46C1-FCE0-2043-89EA-56EF18A1783C}"/>
              </a:ext>
            </a:extLst>
          </p:cNvPr>
          <p:cNvCxnSpPr>
            <a:cxnSpLocks/>
          </p:cNvCxnSpPr>
          <p:nvPr/>
        </p:nvCxnSpPr>
        <p:spPr>
          <a:xfrm>
            <a:off x="6259793" y="4142577"/>
            <a:ext cx="0" cy="65680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DB6E0C4-562E-B345-A689-CC91185972B3}"/>
              </a:ext>
            </a:extLst>
          </p:cNvPr>
          <p:cNvSpPr txBox="1"/>
          <p:nvPr/>
        </p:nvSpPr>
        <p:spPr>
          <a:xfrm>
            <a:off x="6052766" y="4843067"/>
            <a:ext cx="640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张</a:t>
            </a:r>
          </a:p>
        </p:txBody>
      </p:sp>
    </p:spTree>
    <p:extLst>
      <p:ext uri="{BB962C8B-B14F-4D97-AF65-F5344CB8AC3E}">
        <p14:creationId xmlns:p14="http://schemas.microsoft.com/office/powerpoint/2010/main" val="417345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6" grpId="0"/>
      <p:bldP spid="37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6A9FF-9FD6-41F7-91DF-99F1B520CE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Mice_hao</a:t>
            </a:r>
            <a:endParaRPr lang="zh-CN" alt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以星际穿越为例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2F7595-42B3-B243-BACA-3363D9F16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57" y="906231"/>
            <a:ext cx="10775043" cy="595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5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以星际穿越为例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C2C1F4B-BEC5-6740-8FC8-D6ECE2DEC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230" y="0"/>
            <a:ext cx="2877378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8A375E71-4821-5343-BBC3-0E273FCC39FE}"/>
              </a:ext>
            </a:extLst>
          </p:cNvPr>
          <p:cNvSpPr/>
          <p:nvPr/>
        </p:nvSpPr>
        <p:spPr>
          <a:xfrm>
            <a:off x="4799914" y="3749040"/>
            <a:ext cx="3115374" cy="14935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32">
            <a:extLst>
              <a:ext uri="{FF2B5EF4-FFF2-40B4-BE49-F238E27FC236}">
                <a16:creationId xmlns:a16="http://schemas.microsoft.com/office/drawing/2014/main" id="{AB569828-7B5C-734D-B266-04A8A9DF4492}"/>
              </a:ext>
            </a:extLst>
          </p:cNvPr>
          <p:cNvCxnSpPr/>
          <p:nvPr/>
        </p:nvCxnSpPr>
        <p:spPr>
          <a:xfrm flipH="1">
            <a:off x="8029211" y="4471320"/>
            <a:ext cx="71983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373970A8-45CA-E245-A222-5AAFF5411E3D}"/>
              </a:ext>
            </a:extLst>
          </p:cNvPr>
          <p:cNvCxnSpPr>
            <a:cxnSpLocks/>
          </p:cNvCxnSpPr>
          <p:nvPr/>
        </p:nvCxnSpPr>
        <p:spPr>
          <a:xfrm>
            <a:off x="8749049" y="167640"/>
            <a:ext cx="0" cy="431292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5C7E4F5C-6765-0F46-8830-7D313B5FC319}"/>
              </a:ext>
            </a:extLst>
          </p:cNvPr>
          <p:cNvCxnSpPr>
            <a:cxnSpLocks/>
          </p:cNvCxnSpPr>
          <p:nvPr/>
        </p:nvCxnSpPr>
        <p:spPr>
          <a:xfrm flipH="1">
            <a:off x="7180618" y="167640"/>
            <a:ext cx="156843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AD97EC18-3BED-1A44-8B79-DFA19302F644}"/>
              </a:ext>
            </a:extLst>
          </p:cNvPr>
          <p:cNvSpPr txBox="1"/>
          <p:nvPr/>
        </p:nvSpPr>
        <p:spPr>
          <a:xfrm>
            <a:off x="8736798" y="2572167"/>
            <a:ext cx="1118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422B0A5-FE3A-5D46-9C81-A6AA75B14363}"/>
              </a:ext>
            </a:extLst>
          </p:cNvPr>
          <p:cNvSpPr/>
          <p:nvPr/>
        </p:nvSpPr>
        <p:spPr>
          <a:xfrm>
            <a:off x="4812232" y="2572167"/>
            <a:ext cx="1588568" cy="2015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EB71D23D-6D63-1D45-AFE6-2B7519562043}"/>
              </a:ext>
            </a:extLst>
          </p:cNvPr>
          <p:cNvCxnSpPr>
            <a:cxnSpLocks/>
          </p:cNvCxnSpPr>
          <p:nvPr/>
        </p:nvCxnSpPr>
        <p:spPr>
          <a:xfrm flipH="1">
            <a:off x="4191000" y="167640"/>
            <a:ext cx="80119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BF3F5358-8592-8D43-8A08-EB4732A404FE}"/>
              </a:ext>
            </a:extLst>
          </p:cNvPr>
          <p:cNvCxnSpPr>
            <a:cxnSpLocks/>
          </p:cNvCxnSpPr>
          <p:nvPr/>
        </p:nvCxnSpPr>
        <p:spPr>
          <a:xfrm>
            <a:off x="4191000" y="167640"/>
            <a:ext cx="0" cy="26060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32">
            <a:extLst>
              <a:ext uri="{FF2B5EF4-FFF2-40B4-BE49-F238E27FC236}">
                <a16:creationId xmlns:a16="http://schemas.microsoft.com/office/drawing/2014/main" id="{CB31BD2F-EAFD-D645-9B71-42EC1A25672C}"/>
              </a:ext>
            </a:extLst>
          </p:cNvPr>
          <p:cNvCxnSpPr>
            <a:cxnSpLocks/>
          </p:cNvCxnSpPr>
          <p:nvPr/>
        </p:nvCxnSpPr>
        <p:spPr>
          <a:xfrm>
            <a:off x="4191000" y="2733960"/>
            <a:ext cx="62123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1A04D849-1EE0-8142-9276-FA137342E8C0}"/>
              </a:ext>
            </a:extLst>
          </p:cNvPr>
          <p:cNvSpPr txBox="1"/>
          <p:nvPr/>
        </p:nvSpPr>
        <p:spPr>
          <a:xfrm>
            <a:off x="3543318" y="1910737"/>
            <a:ext cx="1118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导演</a:t>
            </a:r>
          </a:p>
        </p:txBody>
      </p:sp>
    </p:spTree>
    <p:extLst>
      <p:ext uri="{BB962C8B-B14F-4D97-AF65-F5344CB8AC3E}">
        <p14:creationId xmlns:p14="http://schemas.microsoft.com/office/powerpoint/2010/main" val="421702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6A9FF-9FD6-41F7-91DF-99F1B520CE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Mice_hao</a:t>
            </a:r>
            <a:endParaRPr lang="zh-CN" alt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25663D7-AEA2-184A-9ED0-DC3DFBA66FF2}"/>
              </a:ext>
            </a:extLst>
          </p:cNvPr>
          <p:cNvSpPr txBox="1"/>
          <p:nvPr/>
        </p:nvSpPr>
        <p:spPr>
          <a:xfrm>
            <a:off x="1310371" y="1104596"/>
            <a:ext cx="35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常用的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Knowledge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Graph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1945EB-9BD0-4747-8E6D-E264BFDB1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09" y="1855486"/>
            <a:ext cx="5462454" cy="31470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24F9ED-A89E-B84A-99E9-2256AFF14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875" y="1696056"/>
            <a:ext cx="5167319" cy="346588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C0C6F52-5C3E-6D47-9393-52736B812478}"/>
              </a:ext>
            </a:extLst>
          </p:cNvPr>
          <p:cNvSpPr txBox="1"/>
          <p:nvPr/>
        </p:nvSpPr>
        <p:spPr>
          <a:xfrm>
            <a:off x="5311805" y="5739123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面临知识缺失的问题</a:t>
            </a:r>
          </a:p>
        </p:txBody>
      </p:sp>
    </p:spTree>
    <p:extLst>
      <p:ext uri="{BB962C8B-B14F-4D97-AF65-F5344CB8AC3E}">
        <p14:creationId xmlns:p14="http://schemas.microsoft.com/office/powerpoint/2010/main" val="421318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6A9FF-9FD6-41F7-91DF-99F1B520CE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Mice_hao</a:t>
            </a:r>
            <a:endParaRPr lang="zh-CN" alt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E0DE089-E76F-A64B-89E5-C7D9124C5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371" y="1679466"/>
            <a:ext cx="8850830" cy="407393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25663D7-AEA2-184A-9ED0-DC3DFBA66FF2}"/>
              </a:ext>
            </a:extLst>
          </p:cNvPr>
          <p:cNvSpPr txBox="1"/>
          <p:nvPr/>
        </p:nvSpPr>
        <p:spPr>
          <a:xfrm>
            <a:off x="1310371" y="1104596"/>
            <a:ext cx="35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丰富的网络表格数据</a:t>
            </a:r>
          </a:p>
        </p:txBody>
      </p:sp>
    </p:spTree>
    <p:extLst>
      <p:ext uri="{BB962C8B-B14F-4D97-AF65-F5344CB8AC3E}">
        <p14:creationId xmlns:p14="http://schemas.microsoft.com/office/powerpoint/2010/main" val="282941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F6A9FF-9FD6-41F7-91DF-99F1B520CE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Mice_hao</a:t>
            </a:r>
            <a:endParaRPr lang="zh-CN" alt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01BDE69-A2D3-40FE-86D2-5C7A5A722C8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E1B7F17-E968-2447-B4B7-269C78E998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25663D7-AEA2-184A-9ED0-DC3DFBA66FF2}"/>
              </a:ext>
            </a:extLst>
          </p:cNvPr>
          <p:cNvSpPr txBox="1"/>
          <p:nvPr/>
        </p:nvSpPr>
        <p:spPr>
          <a:xfrm>
            <a:off x="1310371" y="1104596"/>
            <a:ext cx="7056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linking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entities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 table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42DC467-32DD-F34F-BA7F-3C85FA11A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50" y="1473928"/>
            <a:ext cx="9232900" cy="4445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685D017-F534-9247-B612-DED2D663A4C5}"/>
              </a:ext>
            </a:extLst>
          </p:cNvPr>
          <p:cNvSpPr/>
          <p:nvPr/>
        </p:nvSpPr>
        <p:spPr>
          <a:xfrm>
            <a:off x="1089281" y="52387"/>
            <a:ext cx="4587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﻿Novel</a:t>
            </a:r>
            <a:r>
              <a:rPr lang="zh-CN" altLang="en-US" b="1" dirty="0"/>
              <a:t> </a:t>
            </a:r>
            <a:r>
              <a:rPr lang="en-US" altLang="zh-CN" b="1" dirty="0"/>
              <a:t>Entity</a:t>
            </a:r>
            <a:r>
              <a:rPr lang="zh-CN" altLang="en-US" b="1" dirty="0"/>
              <a:t> </a:t>
            </a:r>
            <a:r>
              <a:rPr lang="en-US" altLang="zh-CN" b="1" dirty="0"/>
              <a:t>Discovery</a:t>
            </a:r>
            <a:r>
              <a:rPr lang="zh-CN" altLang="en-US" b="1" dirty="0"/>
              <a:t> </a:t>
            </a:r>
            <a:r>
              <a:rPr lang="en-US" altLang="zh-CN" b="1" dirty="0"/>
              <a:t>from</a:t>
            </a:r>
            <a:r>
              <a:rPr lang="zh-CN" altLang="en-US" b="1" dirty="0"/>
              <a:t> </a:t>
            </a:r>
            <a:r>
              <a:rPr lang="en-US" altLang="zh-CN" b="1" dirty="0"/>
              <a:t>Web</a:t>
            </a:r>
            <a:r>
              <a:rPr lang="zh-CN" altLang="en-US" b="1" dirty="0"/>
              <a:t> </a:t>
            </a:r>
            <a:r>
              <a:rPr lang="en-US" altLang="zh-CN" b="1" dirty="0"/>
              <a:t>Tables</a:t>
            </a:r>
            <a:endParaRPr kumimoji="1" lang="en" altLang="zh-CN" sz="2000" b="1" dirty="0"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361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2"/>
    </mc:Choice>
    <mc:Fallback xmlns="">
      <p:transition spd="slow" advTm="229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EU">
      <a:dk1>
        <a:sysClr val="windowText" lastClr="000000"/>
      </a:dk1>
      <a:lt1>
        <a:sysClr val="window" lastClr="FFFFFF"/>
      </a:lt1>
      <a:dk2>
        <a:srgbClr val="44546A"/>
      </a:dk2>
      <a:lt2>
        <a:srgbClr val="E3E1DD"/>
      </a:lt2>
      <a:accent1>
        <a:srgbClr val="445437"/>
      </a:accent1>
      <a:accent2>
        <a:srgbClr val="FFCC00"/>
      </a:accent2>
      <a:accent3>
        <a:srgbClr val="2872A1"/>
      </a:accent3>
      <a:accent4>
        <a:srgbClr val="FCB322"/>
      </a:accent4>
      <a:accent5>
        <a:srgbClr val="EA6C00"/>
      </a:accent5>
      <a:accent6>
        <a:srgbClr val="70AD47"/>
      </a:accent6>
      <a:hlink>
        <a:srgbClr val="0563C1"/>
      </a:hlink>
      <a:folHlink>
        <a:srgbClr val="954F72"/>
      </a:folHlink>
    </a:clrScheme>
    <a:fontScheme name="htvr4vc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3851</TotalTime>
  <Words>1172</Words>
  <Application>Microsoft Macintosh PowerPoint</Application>
  <PresentationFormat>宽屏</PresentationFormat>
  <Paragraphs>268</Paragraphs>
  <Slides>29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3" baseType="lpstr">
      <vt:lpstr>-apple-system</vt:lpstr>
      <vt:lpstr>等线</vt:lpstr>
      <vt:lpstr>微软雅黑</vt:lpstr>
      <vt:lpstr>微软雅黑</vt:lpstr>
      <vt:lpstr>Arial</vt:lpstr>
      <vt:lpstr>Calibri</vt:lpstr>
      <vt:lpstr>Cambria Math</vt:lpstr>
      <vt:lpstr>Century Gothic</vt:lpstr>
      <vt:lpstr>Segoe UI</vt:lpstr>
      <vt:lpstr>Segoe UI Light</vt:lpstr>
      <vt:lpstr>Times New Roman</vt:lpstr>
      <vt:lpstr>Wingdings</vt:lpstr>
      <vt:lpstr>Office 主题​​</vt:lpstr>
      <vt:lpstr>2_OfficePLUS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GTD0402</dc:creator>
  <cp:lastModifiedBy>杨 联政</cp:lastModifiedBy>
  <cp:revision>146</cp:revision>
  <dcterms:created xsi:type="dcterms:W3CDTF">2019-03-11T14:11:26Z</dcterms:created>
  <dcterms:modified xsi:type="dcterms:W3CDTF">2021-06-24T08:09:52Z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2019-04-12T02:41:52.0160681Z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69373f4c-3b11-4ae9-a932-ee563e5098c6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